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3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x="9144000" cy="5143500" type="screen16x9"/>
  <p:notesSz cx="6858000" cy="9144000"/>
  <p:embeddedFontLst>
    <p:embeddedFont>
      <p:font typeface="Merriweather" panose="020B0604020202020204" charset="0"/>
      <p:regular r:id="rId38"/>
      <p:bold r:id="rId39"/>
      <p:italic r:id="rId40"/>
      <p:boldItalic r:id="rId41"/>
    </p:embeddedFont>
    <p:embeddedFont>
      <p:font typeface="Roboto"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FC1C0E-8DBD-474E-9F81-EDFA8998C90C}" v="1" dt="2021-05-09T11:49:58.5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KAJ KUMAR VIJAYVERGIYA KUMAR" userId="S::u17ec122@svnitsuratg.onmicrosoft.com::9b5567d7-b138-4306-b22d-864470863cb0" providerId="AD" clId="Web-{83FC1C0E-8DBD-474E-9F81-EDFA8998C90C}"/>
    <pc:docChg chg="modSld">
      <pc:chgData name="PANKAJ KUMAR VIJAYVERGIYA KUMAR" userId="S::u17ec122@svnitsuratg.onmicrosoft.com::9b5567d7-b138-4306-b22d-864470863cb0" providerId="AD" clId="Web-{83FC1C0E-8DBD-474E-9F81-EDFA8998C90C}" dt="2021-05-09T11:49:58.545" v="0" actId="1076"/>
      <pc:docMkLst>
        <pc:docMk/>
      </pc:docMkLst>
      <pc:sldChg chg="modSp">
        <pc:chgData name="PANKAJ KUMAR VIJAYVERGIYA KUMAR" userId="S::u17ec122@svnitsuratg.onmicrosoft.com::9b5567d7-b138-4306-b22d-864470863cb0" providerId="AD" clId="Web-{83FC1C0E-8DBD-474E-9F81-EDFA8998C90C}" dt="2021-05-09T11:49:58.545" v="0" actId="1076"/>
        <pc:sldMkLst>
          <pc:docMk/>
          <pc:sldMk cId="0" sldId="260"/>
        </pc:sldMkLst>
        <pc:spChg chg="mod">
          <ac:chgData name="PANKAJ KUMAR VIJAYVERGIYA KUMAR" userId="S::u17ec122@svnitsuratg.onmicrosoft.com::9b5567d7-b138-4306-b22d-864470863cb0" providerId="AD" clId="Web-{83FC1C0E-8DBD-474E-9F81-EDFA8998C90C}" dt="2021-05-09T11:49:58.545" v="0" actId="1076"/>
          <ac:spMkLst>
            <pc:docMk/>
            <pc:sldMk cId="0" sldId="260"/>
            <ac:spMk id="10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0899291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89922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d8869b9f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d8869b9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10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d8869b9fb3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d8869b9fb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439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d85a751d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d85a751d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755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d8869b9fb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d8869b9fb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177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d4fa86489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d4fa86489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045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d8869b9fb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d8869b9fb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5489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4fa86489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4fa86489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350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8869b9fb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8869b9fb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17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4fa86489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4fa86489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392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03543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85879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40266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8970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43423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4fa86489a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4fa86489a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583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d4fa86489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d4fa86489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47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85a751d1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d85a751d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301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d4fa86489a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d4fa86489a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467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d4fa86489a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d4fa86489a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160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4fa86489a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d4fa86489a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111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4fa86489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4fa86489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7132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7760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131688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3559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3173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62943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14118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1485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75837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13540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4fa86489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4fa86489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709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11"/>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11"/>
          <p:cNvSpPr txBox="1">
            <a:spLocks noGrp="1"/>
          </p:cNvSpPr>
          <p:nvPr>
            <p:ph type="title"/>
          </p:nvPr>
        </p:nvSpPr>
        <p:spPr>
          <a:xfrm>
            <a:off x="311300" y="500925"/>
            <a:ext cx="3704400" cy="2049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55" name="Google Shape;55;p11"/>
          <p:cNvSpPr txBox="1">
            <a:spLocks noGrp="1"/>
          </p:cNvSpPr>
          <p:nvPr>
            <p:ph type="subTitle" idx="1"/>
          </p:nvPr>
        </p:nvSpPr>
        <p:spPr>
          <a:xfrm>
            <a:off x="304800" y="2626725"/>
            <a:ext cx="3704400" cy="92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56" name="Google Shape;56;p11"/>
          <p:cNvSpPr txBox="1">
            <a:spLocks noGrp="1"/>
          </p:cNvSpPr>
          <p:nvPr>
            <p:ph type="body" idx="2"/>
          </p:nvPr>
        </p:nvSpPr>
        <p:spPr>
          <a:xfrm>
            <a:off x="4879025" y="500925"/>
            <a:ext cx="3954000" cy="4111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17" name="Google Shape;17;p3"/>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18" name="Google Shape;18;p3"/>
          <p:cNvSpPr txBox="1">
            <a:spLocks noGrp="1"/>
          </p:cNvSpPr>
          <p:nvPr>
            <p:ph type="title"/>
          </p:nvPr>
        </p:nvSpPr>
        <p:spPr>
          <a:xfrm>
            <a:off x="311725" y="500925"/>
            <a:ext cx="3706500" cy="2508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19" name="Google Shape;19;p3"/>
          <p:cNvSpPr txBox="1">
            <a:spLocks noGrp="1"/>
          </p:cNvSpPr>
          <p:nvPr>
            <p:ph type="body" idx="1"/>
          </p:nvPr>
        </p:nvSpPr>
        <p:spPr>
          <a:xfrm>
            <a:off x="4644675" y="500925"/>
            <a:ext cx="4166400" cy="40986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
        <p:cNvGrpSpPr/>
        <p:nvPr/>
      </p:nvGrpSpPr>
      <p:grpSpPr>
        <a:xfrm>
          <a:off x="0" y="0"/>
          <a:ext cx="0" cy="0"/>
          <a:chOff x="0" y="0"/>
          <a:chExt cx="0" cy="0"/>
        </a:xfrm>
      </p:grpSpPr>
      <p:sp>
        <p:nvSpPr>
          <p:cNvPr id="22" name="Google Shape;22;p4"/>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
          <p:cNvSpPr txBox="1">
            <a:spLocks noGrp="1"/>
          </p:cNvSpPr>
          <p:nvPr>
            <p:ph type="body" idx="1"/>
          </p:nvPr>
        </p:nvSpPr>
        <p:spPr>
          <a:xfrm>
            <a:off x="311700" y="4521400"/>
            <a:ext cx="7979400" cy="460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5"/>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28" name="Google Shape;28;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29"/>
        <p:cNvGrpSpPr/>
        <p:nvPr/>
      </p:nvGrpSpPr>
      <p:grpSpPr>
        <a:xfrm>
          <a:off x="0" y="0"/>
          <a:ext cx="0" cy="0"/>
          <a:chOff x="0" y="0"/>
          <a:chExt cx="0" cy="0"/>
        </a:xfrm>
      </p:grpSpPr>
      <p:sp>
        <p:nvSpPr>
          <p:cNvPr id="30" name="Google Shape;30;p6"/>
          <p:cNvSpPr txBox="1">
            <a:spLocks noGrp="1"/>
          </p:cNvSpPr>
          <p:nvPr>
            <p:ph type="title" hasCustomPrompt="1"/>
          </p:nvPr>
        </p:nvSpPr>
        <p:spPr>
          <a:xfrm>
            <a:off x="311750" y="831175"/>
            <a:ext cx="5334900" cy="1244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31" name="Google Shape;31;p6"/>
          <p:cNvSpPr txBox="1">
            <a:spLocks noGrp="1"/>
          </p:cNvSpPr>
          <p:nvPr>
            <p:ph type="body" idx="1"/>
          </p:nvPr>
        </p:nvSpPr>
        <p:spPr>
          <a:xfrm>
            <a:off x="311700" y="2121425"/>
            <a:ext cx="5334900" cy="9426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accent2"/>
              </a:buClr>
              <a:buSzPts val="1300"/>
              <a:buChar char="●"/>
              <a:defRPr>
                <a:solidFill>
                  <a:schemeClr val="accent2"/>
                </a:solidFill>
              </a:defRPr>
            </a:lvl1pPr>
            <a:lvl2pPr marL="914400" lvl="1" indent="-298450" algn="l">
              <a:lnSpc>
                <a:spcPct val="115000"/>
              </a:lnSpc>
              <a:spcBef>
                <a:spcPts val="1600"/>
              </a:spcBef>
              <a:spcAft>
                <a:spcPts val="0"/>
              </a:spcAft>
              <a:buClr>
                <a:schemeClr val="accent2"/>
              </a:buClr>
              <a:buSzPts val="1100"/>
              <a:buChar char="○"/>
              <a:defRPr>
                <a:solidFill>
                  <a:schemeClr val="accent2"/>
                </a:solidFill>
              </a:defRPr>
            </a:lvl2pPr>
            <a:lvl3pPr marL="1371600" lvl="2" indent="-298450" algn="l">
              <a:lnSpc>
                <a:spcPct val="115000"/>
              </a:lnSpc>
              <a:spcBef>
                <a:spcPts val="1600"/>
              </a:spcBef>
              <a:spcAft>
                <a:spcPts val="0"/>
              </a:spcAft>
              <a:buClr>
                <a:schemeClr val="accent2"/>
              </a:buClr>
              <a:buSzPts val="1100"/>
              <a:buChar char="■"/>
              <a:defRPr>
                <a:solidFill>
                  <a:schemeClr val="accent2"/>
                </a:solidFill>
              </a:defRPr>
            </a:lvl3pPr>
            <a:lvl4pPr marL="1828800" lvl="3" indent="-298450" algn="l">
              <a:lnSpc>
                <a:spcPct val="115000"/>
              </a:lnSpc>
              <a:spcBef>
                <a:spcPts val="1600"/>
              </a:spcBef>
              <a:spcAft>
                <a:spcPts val="0"/>
              </a:spcAft>
              <a:buClr>
                <a:schemeClr val="accent2"/>
              </a:buClr>
              <a:buSzPts val="1100"/>
              <a:buChar char="●"/>
              <a:defRPr>
                <a:solidFill>
                  <a:schemeClr val="accent2"/>
                </a:solidFill>
              </a:defRPr>
            </a:lvl4pPr>
            <a:lvl5pPr marL="2286000" lvl="4" indent="-298450" algn="l">
              <a:lnSpc>
                <a:spcPct val="115000"/>
              </a:lnSpc>
              <a:spcBef>
                <a:spcPts val="1600"/>
              </a:spcBef>
              <a:spcAft>
                <a:spcPts val="0"/>
              </a:spcAft>
              <a:buClr>
                <a:schemeClr val="accent2"/>
              </a:buClr>
              <a:buSzPts val="1100"/>
              <a:buChar char="○"/>
              <a:defRPr>
                <a:solidFill>
                  <a:schemeClr val="accent2"/>
                </a:solidFill>
              </a:defRPr>
            </a:lvl5pPr>
            <a:lvl6pPr marL="2743200" lvl="5" indent="-298450" algn="l">
              <a:lnSpc>
                <a:spcPct val="115000"/>
              </a:lnSpc>
              <a:spcBef>
                <a:spcPts val="1600"/>
              </a:spcBef>
              <a:spcAft>
                <a:spcPts val="0"/>
              </a:spcAft>
              <a:buClr>
                <a:schemeClr val="accent2"/>
              </a:buClr>
              <a:buSzPts val="1100"/>
              <a:buChar char="■"/>
              <a:defRPr>
                <a:solidFill>
                  <a:schemeClr val="accent2"/>
                </a:solidFill>
              </a:defRPr>
            </a:lvl6pPr>
            <a:lvl7pPr marL="3200400" lvl="6" indent="-298450" algn="l">
              <a:lnSpc>
                <a:spcPct val="115000"/>
              </a:lnSpc>
              <a:spcBef>
                <a:spcPts val="1600"/>
              </a:spcBef>
              <a:spcAft>
                <a:spcPts val="0"/>
              </a:spcAft>
              <a:buClr>
                <a:schemeClr val="accent2"/>
              </a:buClr>
              <a:buSzPts val="1100"/>
              <a:buChar char="●"/>
              <a:defRPr>
                <a:solidFill>
                  <a:schemeClr val="accent2"/>
                </a:solidFill>
              </a:defRPr>
            </a:lvl7pPr>
            <a:lvl8pPr marL="3657600" lvl="7" indent="-298450" algn="l">
              <a:lnSpc>
                <a:spcPct val="115000"/>
              </a:lnSpc>
              <a:spcBef>
                <a:spcPts val="1600"/>
              </a:spcBef>
              <a:spcAft>
                <a:spcPts val="0"/>
              </a:spcAft>
              <a:buClr>
                <a:schemeClr val="accent2"/>
              </a:buClr>
              <a:buSzPts val="1100"/>
              <a:buChar char="○"/>
              <a:defRPr>
                <a:solidFill>
                  <a:schemeClr val="accent2"/>
                </a:solidFill>
              </a:defRPr>
            </a:lvl8pPr>
            <a:lvl9pPr marL="4114800" lvl="8" indent="-298450" algn="l">
              <a:lnSpc>
                <a:spcPct val="115000"/>
              </a:lnSpc>
              <a:spcBef>
                <a:spcPts val="1600"/>
              </a:spcBef>
              <a:spcAft>
                <a:spcPts val="1600"/>
              </a:spcAft>
              <a:buClr>
                <a:schemeClr val="accent2"/>
              </a:buClr>
              <a:buSzPts val="1100"/>
              <a:buChar char="■"/>
              <a:defRPr>
                <a:solidFill>
                  <a:schemeClr val="accent2"/>
                </a:solidFill>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3"/>
        <p:cNvGrpSpPr/>
        <p:nvPr/>
      </p:nvGrpSpPr>
      <p:grpSpPr>
        <a:xfrm>
          <a:off x="0" y="0"/>
          <a:ext cx="0" cy="0"/>
          <a:chOff x="0" y="0"/>
          <a:chExt cx="0" cy="0"/>
        </a:xfrm>
      </p:grpSpPr>
      <p:sp>
        <p:nvSpPr>
          <p:cNvPr id="34" name="Google Shape;34;p7"/>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35" name="Google Shape;35;p7"/>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36" name="Google Shape;36;p7"/>
          <p:cNvSpPr txBox="1">
            <a:spLocks noGrp="1"/>
          </p:cNvSpPr>
          <p:nvPr>
            <p:ph type="title"/>
          </p:nvPr>
        </p:nvSpPr>
        <p:spPr>
          <a:xfrm>
            <a:off x="311700" y="539725"/>
            <a:ext cx="8520600" cy="128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37" name="Google Shape;3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8"/>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8"/>
          <p:cNvSpPr txBox="1">
            <a:spLocks noGrp="1"/>
          </p:cNvSpPr>
          <p:nvPr>
            <p:ph type="title"/>
          </p:nvPr>
        </p:nvSpPr>
        <p:spPr>
          <a:xfrm>
            <a:off x="311725" y="500925"/>
            <a:ext cx="8520600" cy="623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41" name="Google Shape;41;p8"/>
          <p:cNvSpPr txBox="1">
            <a:spLocks noGrp="1"/>
          </p:cNvSpPr>
          <p:nvPr>
            <p:ph type="body" idx="1"/>
          </p:nvPr>
        </p:nvSpPr>
        <p:spPr>
          <a:xfrm>
            <a:off x="311700" y="1505700"/>
            <a:ext cx="3999900" cy="3076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2" name="Google Shape;42;p8"/>
          <p:cNvSpPr txBox="1">
            <a:spLocks noGrp="1"/>
          </p:cNvSpPr>
          <p:nvPr>
            <p:ph type="body" idx="2"/>
          </p:nvPr>
        </p:nvSpPr>
        <p:spPr>
          <a:xfrm>
            <a:off x="4832400" y="1505700"/>
            <a:ext cx="3999900" cy="3076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3" name="Google Shape;43;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9"/>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9"/>
          <p:cNvSpPr txBox="1">
            <a:spLocks noGrp="1"/>
          </p:cNvSpPr>
          <p:nvPr>
            <p:ph type="title"/>
          </p:nvPr>
        </p:nvSpPr>
        <p:spPr>
          <a:xfrm>
            <a:off x="311725" y="500925"/>
            <a:ext cx="3127500" cy="182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body" idx="1"/>
          </p:nvPr>
        </p:nvSpPr>
        <p:spPr>
          <a:xfrm>
            <a:off x="311700" y="2390650"/>
            <a:ext cx="3127500" cy="22980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accent2"/>
              </a:buClr>
              <a:buSzPts val="1300"/>
              <a:buChar char="●"/>
              <a:defRPr>
                <a:solidFill>
                  <a:schemeClr val="accent2"/>
                </a:solidFill>
              </a:defRPr>
            </a:lvl1pPr>
            <a:lvl2pPr marL="914400" lvl="1" indent="-298450" algn="l">
              <a:lnSpc>
                <a:spcPct val="115000"/>
              </a:lnSpc>
              <a:spcBef>
                <a:spcPts val="1600"/>
              </a:spcBef>
              <a:spcAft>
                <a:spcPts val="0"/>
              </a:spcAft>
              <a:buClr>
                <a:schemeClr val="accent2"/>
              </a:buClr>
              <a:buSzPts val="1100"/>
              <a:buChar char="○"/>
              <a:defRPr>
                <a:solidFill>
                  <a:schemeClr val="accent2"/>
                </a:solidFill>
              </a:defRPr>
            </a:lvl2pPr>
            <a:lvl3pPr marL="1371600" lvl="2" indent="-298450" algn="l">
              <a:lnSpc>
                <a:spcPct val="115000"/>
              </a:lnSpc>
              <a:spcBef>
                <a:spcPts val="1600"/>
              </a:spcBef>
              <a:spcAft>
                <a:spcPts val="0"/>
              </a:spcAft>
              <a:buClr>
                <a:schemeClr val="accent2"/>
              </a:buClr>
              <a:buSzPts val="1100"/>
              <a:buChar char="■"/>
              <a:defRPr>
                <a:solidFill>
                  <a:schemeClr val="accent2"/>
                </a:solidFill>
              </a:defRPr>
            </a:lvl3pPr>
            <a:lvl4pPr marL="1828800" lvl="3" indent="-298450" algn="l">
              <a:lnSpc>
                <a:spcPct val="115000"/>
              </a:lnSpc>
              <a:spcBef>
                <a:spcPts val="1600"/>
              </a:spcBef>
              <a:spcAft>
                <a:spcPts val="0"/>
              </a:spcAft>
              <a:buClr>
                <a:schemeClr val="accent2"/>
              </a:buClr>
              <a:buSzPts val="1100"/>
              <a:buChar char="●"/>
              <a:defRPr>
                <a:solidFill>
                  <a:schemeClr val="accent2"/>
                </a:solidFill>
              </a:defRPr>
            </a:lvl4pPr>
            <a:lvl5pPr marL="2286000" lvl="4" indent="-298450" algn="l">
              <a:lnSpc>
                <a:spcPct val="115000"/>
              </a:lnSpc>
              <a:spcBef>
                <a:spcPts val="1600"/>
              </a:spcBef>
              <a:spcAft>
                <a:spcPts val="0"/>
              </a:spcAft>
              <a:buClr>
                <a:schemeClr val="accent2"/>
              </a:buClr>
              <a:buSzPts val="1100"/>
              <a:buChar char="○"/>
              <a:defRPr>
                <a:solidFill>
                  <a:schemeClr val="accent2"/>
                </a:solidFill>
              </a:defRPr>
            </a:lvl5pPr>
            <a:lvl6pPr marL="2743200" lvl="5" indent="-298450" algn="l">
              <a:lnSpc>
                <a:spcPct val="115000"/>
              </a:lnSpc>
              <a:spcBef>
                <a:spcPts val="1600"/>
              </a:spcBef>
              <a:spcAft>
                <a:spcPts val="0"/>
              </a:spcAft>
              <a:buClr>
                <a:schemeClr val="accent2"/>
              </a:buClr>
              <a:buSzPts val="1100"/>
              <a:buChar char="■"/>
              <a:defRPr>
                <a:solidFill>
                  <a:schemeClr val="accent2"/>
                </a:solidFill>
              </a:defRPr>
            </a:lvl6pPr>
            <a:lvl7pPr marL="3200400" lvl="6" indent="-298450" algn="l">
              <a:lnSpc>
                <a:spcPct val="115000"/>
              </a:lnSpc>
              <a:spcBef>
                <a:spcPts val="1600"/>
              </a:spcBef>
              <a:spcAft>
                <a:spcPts val="0"/>
              </a:spcAft>
              <a:buClr>
                <a:schemeClr val="accent2"/>
              </a:buClr>
              <a:buSzPts val="1100"/>
              <a:buChar char="●"/>
              <a:defRPr>
                <a:solidFill>
                  <a:schemeClr val="accent2"/>
                </a:solidFill>
              </a:defRPr>
            </a:lvl7pPr>
            <a:lvl8pPr marL="3657600" lvl="7" indent="-298450" algn="l">
              <a:lnSpc>
                <a:spcPct val="115000"/>
              </a:lnSpc>
              <a:spcBef>
                <a:spcPts val="1600"/>
              </a:spcBef>
              <a:spcAft>
                <a:spcPts val="0"/>
              </a:spcAft>
              <a:buClr>
                <a:schemeClr val="accent2"/>
              </a:buClr>
              <a:buSzPts val="1100"/>
              <a:buChar char="○"/>
              <a:defRPr>
                <a:solidFill>
                  <a:schemeClr val="accent2"/>
                </a:solidFill>
              </a:defRPr>
            </a:lvl8pPr>
            <a:lvl9pPr marL="4114800" lvl="8" indent="-298450" algn="l">
              <a:lnSpc>
                <a:spcPct val="115000"/>
              </a:lnSpc>
              <a:spcBef>
                <a:spcPts val="1600"/>
              </a:spcBef>
              <a:spcAft>
                <a:spcPts val="1600"/>
              </a:spcAft>
              <a:buClr>
                <a:schemeClr val="accent2"/>
              </a:buClr>
              <a:buSzPts val="1100"/>
              <a:buChar char="■"/>
              <a:defRPr>
                <a:solidFill>
                  <a:schemeClr val="accent2"/>
                </a:solidFill>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311675" y="798600"/>
            <a:ext cx="6247800" cy="3546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1pPr>
            <a:lvl2pPr marR="0" lvl="1"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2pPr>
            <a:lvl3pPr marR="0" lvl="2"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3pPr>
            <a:lvl4pPr marR="0" lvl="3"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4pPr>
            <a:lvl5pPr marR="0" lvl="4"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5pPr>
            <a:lvl6pPr marR="0" lvl="5"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6pPr>
            <a:lvl7pPr marR="0" lvl="6"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7pPr>
            <a:lvl8pPr marR="0" lvl="7"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8pPr>
            <a:lvl9pPr marR="0" lvl="8" algn="l" rtl="0">
              <a:lnSpc>
                <a:spcPct val="100000"/>
              </a:lnSpc>
              <a:spcBef>
                <a:spcPts val="0"/>
              </a:spcBef>
              <a:spcAft>
                <a:spcPts val="0"/>
              </a:spcAft>
              <a:buClr>
                <a:schemeClr val="accent1"/>
              </a:buClr>
              <a:buSzPts val="2800"/>
              <a:buFont typeface="Merriweather"/>
              <a:buNone/>
              <a:defRPr sz="2800" b="0" i="0" u="none" strike="noStrike" cap="none">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1pPr>
            <a:lvl2pPr marL="914400" marR="0" lvl="1"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2pPr>
            <a:lvl3pPr marL="1371600" marR="0" lvl="2"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3pPr>
            <a:lvl4pPr marL="1828800" marR="0" lvl="3"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4pPr>
            <a:lvl5pPr marL="2286000" marR="0" lvl="4"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5pPr>
            <a:lvl6pPr marL="2743200" marR="0" lvl="5"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6pPr>
            <a:lvl7pPr marL="3200400" marR="0" lvl="6"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7pPr>
            <a:lvl8pPr marL="3657600" marR="0" lvl="7" indent="-298450" algn="l" rtl="0">
              <a:lnSpc>
                <a:spcPct val="115000"/>
              </a:lnSpc>
              <a:spcBef>
                <a:spcPts val="160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8pPr>
            <a:lvl9pPr marL="4114800" marR="0" lvl="8" indent="-298450" algn="l" rtl="0">
              <a:lnSpc>
                <a:spcPct val="115000"/>
              </a:lnSpc>
              <a:spcBef>
                <a:spcPts val="1600"/>
              </a:spcBef>
              <a:spcAft>
                <a:spcPts val="1600"/>
              </a:spcAft>
              <a:buClr>
                <a:schemeClr val="dk2"/>
              </a:buClr>
              <a:buSzPts val="1100"/>
              <a:buFont typeface="Roboto"/>
              <a:buChar char="■"/>
              <a:defRPr sz="1100" b="0" i="0" u="none" strike="noStrike" cap="none">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539725"/>
            <a:ext cx="8520600" cy="1282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3400">
                <a:latin typeface="Times New Roman"/>
                <a:ea typeface="Times New Roman"/>
                <a:cs typeface="Times New Roman"/>
                <a:sym typeface="Times New Roman"/>
              </a:rPr>
              <a:t>Pothole Detection Robot using ROS and OpenCV/ Deep Learning</a:t>
            </a:r>
            <a:endParaRPr sz="3400">
              <a:latin typeface="Times New Roman"/>
              <a:ea typeface="Times New Roman"/>
              <a:cs typeface="Times New Roman"/>
              <a:sym typeface="Times New Roman"/>
            </a:endParaRPr>
          </a:p>
        </p:txBody>
      </p:sp>
      <p:sp>
        <p:nvSpPr>
          <p:cNvPr id="65" name="Google Shape;65;p13"/>
          <p:cNvSpPr txBox="1">
            <a:spLocks noGrp="1"/>
          </p:cNvSpPr>
          <p:nvPr>
            <p:ph type="subTitle" idx="1"/>
          </p:nvPr>
        </p:nvSpPr>
        <p:spPr>
          <a:xfrm>
            <a:off x="4284175" y="3114493"/>
            <a:ext cx="4242600" cy="121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sz="1400" b="1">
                <a:solidFill>
                  <a:srgbClr val="FFFFFF"/>
                </a:solidFill>
                <a:latin typeface="Times New Roman"/>
                <a:ea typeface="Times New Roman"/>
                <a:cs typeface="Times New Roman"/>
                <a:sym typeface="Times New Roman"/>
              </a:rPr>
              <a:t>Guide Name:       Prof A. H. Lalluwadia</a:t>
            </a:r>
            <a:endParaRPr sz="1400" b="1">
              <a:solidFill>
                <a:srgbClr val="FFFFFF"/>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600"/>
              <a:buNone/>
            </a:pPr>
            <a:r>
              <a:rPr lang="en" sz="1400" b="1">
                <a:solidFill>
                  <a:srgbClr val="FFFFFF"/>
                </a:solidFill>
                <a:latin typeface="Times New Roman"/>
                <a:ea typeface="Times New Roman"/>
                <a:cs typeface="Times New Roman"/>
                <a:sym typeface="Times New Roman"/>
              </a:rPr>
              <a:t>Examiner Name: Dr J. N. Sarvaiya</a:t>
            </a:r>
            <a:endParaRPr sz="1400" b="1">
              <a:solidFill>
                <a:srgbClr val="FFFFFF"/>
              </a:solidFill>
              <a:latin typeface="Times New Roman"/>
              <a:ea typeface="Times New Roman"/>
              <a:cs typeface="Times New Roman"/>
              <a:sym typeface="Times New Roman"/>
            </a:endParaRPr>
          </a:p>
          <a:p>
            <a:pPr marL="457200" lvl="0" indent="0" algn="l" rtl="0">
              <a:lnSpc>
                <a:spcPct val="100000"/>
              </a:lnSpc>
              <a:spcBef>
                <a:spcPts val="0"/>
              </a:spcBef>
              <a:spcAft>
                <a:spcPts val="0"/>
              </a:spcAft>
              <a:buSzPts val="1600"/>
              <a:buNone/>
            </a:pPr>
            <a:r>
              <a:rPr lang="en" sz="1400" b="1">
                <a:solidFill>
                  <a:srgbClr val="FFFFFF"/>
                </a:solidFill>
                <a:latin typeface="Times New Roman"/>
                <a:ea typeface="Times New Roman"/>
                <a:cs typeface="Times New Roman"/>
                <a:sym typeface="Times New Roman"/>
              </a:rPr>
              <a:t>                    Dr K. P. Upla</a:t>
            </a:r>
            <a:endParaRPr sz="1400" b="1">
              <a:solidFill>
                <a:srgbClr val="FFFFFF"/>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600"/>
              <a:buNone/>
            </a:pPr>
            <a:r>
              <a:rPr lang="en" sz="1400" b="1">
                <a:solidFill>
                  <a:srgbClr val="FFFFFF"/>
                </a:solidFill>
                <a:latin typeface="Times New Roman"/>
                <a:ea typeface="Times New Roman"/>
                <a:cs typeface="Times New Roman"/>
                <a:sym typeface="Times New Roman"/>
              </a:rPr>
              <a:t>                              Dr Suman Deb</a:t>
            </a:r>
            <a:endParaRPr sz="1400" b="1">
              <a:solidFill>
                <a:srgbClr val="FFFFFF"/>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600"/>
              <a:buNone/>
            </a:pPr>
            <a:r>
              <a:rPr lang="en" sz="1400" b="1">
                <a:solidFill>
                  <a:srgbClr val="FFFFFF"/>
                </a:solidFill>
                <a:latin typeface="Times New Roman"/>
                <a:ea typeface="Times New Roman"/>
                <a:cs typeface="Times New Roman"/>
                <a:sym typeface="Times New Roman"/>
              </a:rPr>
              <a:t>                              Dr Raghavendra Pal</a:t>
            </a:r>
            <a:endParaRPr sz="1400" b="1">
              <a:solidFill>
                <a:srgbClr val="FFFFFF"/>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600"/>
              <a:buNone/>
            </a:pPr>
            <a:r>
              <a:rPr lang="en" sz="1400" b="1">
                <a:solidFill>
                  <a:srgbClr val="FFFFFF"/>
                </a:solidFill>
                <a:latin typeface="Times New Roman"/>
                <a:ea typeface="Times New Roman"/>
                <a:cs typeface="Times New Roman"/>
                <a:sym typeface="Times New Roman"/>
              </a:rPr>
              <a:t>Group Number:  G05</a:t>
            </a:r>
            <a:endParaRPr sz="1400" b="1">
              <a:solidFill>
                <a:srgbClr val="FFFFFF"/>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600"/>
              <a:buNone/>
            </a:pPr>
            <a:r>
              <a:rPr lang="en" sz="1400" b="1">
                <a:solidFill>
                  <a:srgbClr val="FFFFFF"/>
                </a:solidFill>
                <a:latin typeface="Times New Roman"/>
                <a:ea typeface="Times New Roman"/>
                <a:cs typeface="Times New Roman"/>
                <a:sym typeface="Times New Roman"/>
              </a:rPr>
              <a:t>Date:                     12/05/2021</a:t>
            </a:r>
            <a:endParaRPr sz="1400" b="1">
              <a:solidFill>
                <a:srgbClr val="FFFFFF"/>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600"/>
              <a:buNone/>
            </a:pPr>
            <a:r>
              <a:rPr lang="en" sz="1400" b="1">
                <a:solidFill>
                  <a:srgbClr val="FFFFFF"/>
                </a:solidFill>
                <a:latin typeface="Times New Roman"/>
                <a:ea typeface="Times New Roman"/>
                <a:cs typeface="Times New Roman"/>
                <a:sym typeface="Times New Roman"/>
              </a:rPr>
              <a:t>Time:                    10AM to 1PM</a:t>
            </a:r>
            <a:endParaRPr sz="1400" b="1">
              <a:solidFill>
                <a:srgbClr val="FFFFFF"/>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600"/>
              <a:buNone/>
            </a:pPr>
            <a:endParaRPr b="1">
              <a:solidFill>
                <a:srgbClr val="000000"/>
              </a:solidFill>
              <a:latin typeface="Times New Roman"/>
              <a:ea typeface="Times New Roman"/>
              <a:cs typeface="Times New Roman"/>
              <a:sym typeface="Times New Roman"/>
            </a:endParaRPr>
          </a:p>
        </p:txBody>
      </p:sp>
      <p:sp>
        <p:nvSpPr>
          <p:cNvPr id="66" name="Google Shape;66;p13"/>
          <p:cNvSpPr txBox="1"/>
          <p:nvPr/>
        </p:nvSpPr>
        <p:spPr>
          <a:xfrm>
            <a:off x="466475" y="1908675"/>
            <a:ext cx="3383700" cy="128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Times New Roman"/>
                <a:ea typeface="Times New Roman"/>
                <a:cs typeface="Times New Roman"/>
                <a:sym typeface="Times New Roman"/>
              </a:rPr>
              <a:t>U17EC122 - Pankaj Kumar Vijayvergiya</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Times New Roman"/>
                <a:ea typeface="Times New Roman"/>
                <a:cs typeface="Times New Roman"/>
                <a:sym typeface="Times New Roman"/>
              </a:rPr>
              <a:t>U17EC151 - Prakash Saini</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Times New Roman"/>
                <a:ea typeface="Times New Roman"/>
                <a:cs typeface="Times New Roman"/>
                <a:sym typeface="Times New Roman"/>
              </a:rPr>
              <a:t>U17EC152 - Sarvesh Dubey</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Times New Roman"/>
                <a:ea typeface="Times New Roman"/>
                <a:cs typeface="Times New Roman"/>
                <a:sym typeface="Times New Roman"/>
              </a:rPr>
              <a:t>U17EC153 - Dhruvil Parikh</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67" name="Google Shape;6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140913" y="410525"/>
            <a:ext cx="85206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700">
                <a:latin typeface="Times New Roman"/>
                <a:ea typeface="Times New Roman"/>
                <a:cs typeface="Times New Roman"/>
                <a:sym typeface="Times New Roman"/>
              </a:rPr>
              <a:t>Gazebo &amp; ROS</a:t>
            </a:r>
            <a:endParaRPr sz="37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38" name="Google Shape;13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10</a:t>
            </a:fld>
            <a:endParaRPr/>
          </a:p>
        </p:txBody>
      </p:sp>
      <p:sp>
        <p:nvSpPr>
          <p:cNvPr id="139" name="Google Shape;139;p22"/>
          <p:cNvSpPr txBox="1"/>
          <p:nvPr/>
        </p:nvSpPr>
        <p:spPr>
          <a:xfrm>
            <a:off x="1386325" y="4078625"/>
            <a:ext cx="5786400" cy="67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140" name="Google Shape;140;p22"/>
          <p:cNvSpPr txBox="1"/>
          <p:nvPr/>
        </p:nvSpPr>
        <p:spPr>
          <a:xfrm>
            <a:off x="256800" y="1781375"/>
            <a:ext cx="8630400" cy="2770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Gazebo is a multi-robot simulation tool which has the capability of accurate and efficient simulation of a population of robots, sensors and objects in a 3-dimensional world. </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Gazebo generates realistic sensor feedback and has a robust physics engine to generate interactions between objects, robots and environment through URDF scripts.</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Gazebo is offered freely as a stand-alone software, but has also been packaged along with Robot Operating System (ROS) as the simulation tool.</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457200" lvl="0" indent="-317500" algn="just" rtl="0">
              <a:spcBef>
                <a:spcPts val="0"/>
              </a:spcBef>
              <a:spcAft>
                <a:spcPts val="0"/>
              </a:spcAft>
              <a:buSzPts val="1400"/>
              <a:buFont typeface="Times New Roman"/>
              <a:buChar char="●"/>
            </a:pPr>
            <a:r>
              <a:rPr lang="en">
                <a:latin typeface="Times New Roman"/>
                <a:ea typeface="Times New Roman"/>
                <a:cs typeface="Times New Roman"/>
                <a:sym typeface="Times New Roman"/>
              </a:rPr>
              <a:t>ROS is an open source robotic middleware that provides libraries and tools to help software developers produce robot programs. It provides hardware abstraction, device drivers, libraries, visualizers, message-passing system, package management, and more user-friendly interfaces.</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141063" y="370350"/>
            <a:ext cx="85206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700">
                <a:latin typeface="Times New Roman"/>
                <a:ea typeface="Times New Roman"/>
                <a:cs typeface="Times New Roman"/>
                <a:sym typeface="Times New Roman"/>
              </a:rPr>
              <a:t> Simulation Environment </a:t>
            </a:r>
            <a:endParaRPr sz="3700">
              <a:latin typeface="Times New Roman"/>
              <a:ea typeface="Times New Roman"/>
              <a:cs typeface="Times New Roman"/>
              <a:sym typeface="Times New Roman"/>
            </a:endParaRPr>
          </a:p>
          <a:p>
            <a:pPr marL="0" lvl="0" indent="0" algn="l" rtl="0">
              <a:spcBef>
                <a:spcPts val="0"/>
              </a:spcBef>
              <a:spcAft>
                <a:spcPts val="0"/>
              </a:spcAft>
              <a:buNone/>
            </a:pPr>
            <a:endParaRPr sz="3700">
              <a:latin typeface="Times New Roman"/>
              <a:ea typeface="Times New Roman"/>
              <a:cs typeface="Times New Roman"/>
              <a:sym typeface="Times New Roman"/>
            </a:endParaRPr>
          </a:p>
        </p:txBody>
      </p:sp>
      <p:sp>
        <p:nvSpPr>
          <p:cNvPr id="146" name="Google Shape;14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11</a:t>
            </a:fld>
            <a:endParaRPr/>
          </a:p>
        </p:txBody>
      </p:sp>
      <p:sp>
        <p:nvSpPr>
          <p:cNvPr id="147" name="Google Shape;147;p23"/>
          <p:cNvSpPr txBox="1"/>
          <p:nvPr/>
        </p:nvSpPr>
        <p:spPr>
          <a:xfrm>
            <a:off x="1386325" y="4078625"/>
            <a:ext cx="5786400" cy="67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148" name="Google Shape;148;p23"/>
          <p:cNvSpPr txBox="1"/>
          <p:nvPr/>
        </p:nvSpPr>
        <p:spPr>
          <a:xfrm>
            <a:off x="502875" y="1837050"/>
            <a:ext cx="8158800" cy="2555100"/>
          </a:xfrm>
          <a:prstGeom prst="rect">
            <a:avLst/>
          </a:prstGeom>
          <a:noFill/>
          <a:ln>
            <a:noFill/>
          </a:ln>
        </p:spPr>
        <p:txBody>
          <a:bodyPr spcFirstLastPara="1" wrap="square" lIns="91425" tIns="91425" rIns="91425" bIns="91425" anchor="t" anchorCtr="0">
            <a:spAutoFit/>
          </a:bodyPr>
          <a:lstStyle/>
          <a:p>
            <a:pPr marL="457200" lvl="0" indent="-317500" algn="just" rtl="0">
              <a:spcBef>
                <a:spcPts val="0"/>
              </a:spcBef>
              <a:spcAft>
                <a:spcPts val="0"/>
              </a:spcAft>
              <a:buSzPts val="1400"/>
              <a:buFont typeface="Times New Roman"/>
              <a:buChar char="●"/>
            </a:pPr>
            <a:r>
              <a:rPr lang="en">
                <a:latin typeface="Times New Roman"/>
                <a:ea typeface="Times New Roman"/>
                <a:cs typeface="Times New Roman"/>
                <a:sym typeface="Times New Roman"/>
              </a:rPr>
              <a:t>The Gazebo simulator has provided dynamics simulation by considering gravity, friction, and contact forces provided by the included physics engines Open Dynamics Engine – ODE. </a:t>
            </a:r>
            <a:endParaRPr>
              <a:latin typeface="Times New Roman"/>
              <a:ea typeface="Times New Roman"/>
              <a:cs typeface="Times New Roman"/>
              <a:sym typeface="Times New Roman"/>
            </a:endParaRPr>
          </a:p>
          <a:p>
            <a:pPr marL="0" lvl="0" indent="0" algn="just" rtl="0">
              <a:spcBef>
                <a:spcPts val="0"/>
              </a:spcBef>
              <a:spcAft>
                <a:spcPts val="0"/>
              </a:spcAft>
              <a:buNone/>
            </a:pPr>
            <a:endParaRPr>
              <a:latin typeface="Times New Roman"/>
              <a:ea typeface="Times New Roman"/>
              <a:cs typeface="Times New Roman"/>
              <a:sym typeface="Times New Roman"/>
            </a:endParaRPr>
          </a:p>
          <a:p>
            <a:pPr marL="457200" lvl="0" indent="-317500" algn="just" rtl="0">
              <a:spcBef>
                <a:spcPts val="0"/>
              </a:spcBef>
              <a:spcAft>
                <a:spcPts val="0"/>
              </a:spcAft>
              <a:buSzPts val="1400"/>
              <a:buFont typeface="Times New Roman"/>
              <a:buChar char="●"/>
            </a:pPr>
            <a:r>
              <a:rPr lang="en">
                <a:latin typeface="Times New Roman"/>
                <a:ea typeface="Times New Roman"/>
                <a:cs typeface="Times New Roman"/>
                <a:sym typeface="Times New Roman"/>
              </a:rPr>
              <a:t>Different types of Gazebo plugins have been enabled to develop control interfaces and sensing systems for pothole detection bot. Further sections are divided as:</a:t>
            </a:r>
            <a:endParaRPr>
              <a:latin typeface="Times New Roman"/>
              <a:ea typeface="Times New Roman"/>
              <a:cs typeface="Times New Roman"/>
              <a:sym typeface="Times New Roman"/>
            </a:endParaRPr>
          </a:p>
          <a:p>
            <a:pPr marL="914400" lvl="0" indent="-317500" algn="just" rtl="0">
              <a:spcBef>
                <a:spcPts val="0"/>
              </a:spcBef>
              <a:spcAft>
                <a:spcPts val="0"/>
              </a:spcAft>
              <a:buSzPts val="1400"/>
              <a:buFont typeface="Times New Roman"/>
              <a:buAutoNum type="arabicPeriod"/>
            </a:pPr>
            <a:r>
              <a:rPr lang="en">
                <a:latin typeface="Times New Roman"/>
                <a:ea typeface="Times New Roman"/>
                <a:cs typeface="Times New Roman"/>
                <a:sym typeface="Times New Roman"/>
              </a:rPr>
              <a:t>World environment model description</a:t>
            </a:r>
            <a:endParaRPr>
              <a:latin typeface="Times New Roman"/>
              <a:ea typeface="Times New Roman"/>
              <a:cs typeface="Times New Roman"/>
              <a:sym typeface="Times New Roman"/>
            </a:endParaRPr>
          </a:p>
          <a:p>
            <a:pPr marL="914400" lvl="0" indent="-317500" algn="just" rtl="0">
              <a:spcBef>
                <a:spcPts val="0"/>
              </a:spcBef>
              <a:spcAft>
                <a:spcPts val="0"/>
              </a:spcAft>
              <a:buSzPts val="1400"/>
              <a:buFont typeface="Times New Roman"/>
              <a:buAutoNum type="arabicPeriod"/>
            </a:pPr>
            <a:r>
              <a:rPr lang="en">
                <a:latin typeface="Times New Roman"/>
                <a:ea typeface="Times New Roman"/>
                <a:cs typeface="Times New Roman"/>
                <a:sym typeface="Times New Roman"/>
              </a:rPr>
              <a:t>Physical model description</a:t>
            </a:r>
            <a:endParaRPr>
              <a:latin typeface="Times New Roman"/>
              <a:ea typeface="Times New Roman"/>
              <a:cs typeface="Times New Roman"/>
              <a:sym typeface="Times New Roman"/>
            </a:endParaRPr>
          </a:p>
          <a:p>
            <a:pPr marL="914400" lvl="0" indent="-317500" algn="just" rtl="0">
              <a:spcBef>
                <a:spcPts val="0"/>
              </a:spcBef>
              <a:spcAft>
                <a:spcPts val="0"/>
              </a:spcAft>
              <a:buSzPts val="1400"/>
              <a:buFont typeface="Times New Roman"/>
              <a:buAutoNum type="arabicPeriod"/>
            </a:pPr>
            <a:r>
              <a:rPr lang="en">
                <a:latin typeface="Times New Roman"/>
                <a:ea typeface="Times New Roman"/>
                <a:cs typeface="Times New Roman"/>
                <a:sym typeface="Times New Roman"/>
              </a:rPr>
              <a:t>ROS/GAZEBO plugins to model the sensors and control/hardware interfaces.</a:t>
            </a:r>
            <a:endParaRPr>
              <a:latin typeface="Times New Roman"/>
              <a:ea typeface="Times New Roman"/>
              <a:cs typeface="Times New Roman"/>
              <a:sym typeface="Times New Roman"/>
            </a:endParaRPr>
          </a:p>
          <a:p>
            <a:pPr marL="0" lvl="0" indent="0" algn="just" rtl="0">
              <a:spcBef>
                <a:spcPts val="0"/>
              </a:spcBef>
              <a:spcAft>
                <a:spcPts val="0"/>
              </a:spcAft>
              <a:buNone/>
            </a:pPr>
            <a:endParaRPr>
              <a:latin typeface="Times New Roman"/>
              <a:ea typeface="Times New Roman"/>
              <a:cs typeface="Times New Roman"/>
              <a:sym typeface="Times New Roman"/>
            </a:endParaRPr>
          </a:p>
          <a:p>
            <a:pPr marL="457200" lvl="0" indent="-317500" algn="just" rtl="0">
              <a:spcBef>
                <a:spcPts val="0"/>
              </a:spcBef>
              <a:spcAft>
                <a:spcPts val="0"/>
              </a:spcAft>
              <a:buSzPts val="1400"/>
              <a:buFont typeface="Times New Roman"/>
              <a:buChar char="●"/>
            </a:pPr>
            <a:r>
              <a:rPr lang="en">
                <a:latin typeface="Times New Roman"/>
                <a:ea typeface="Times New Roman"/>
                <a:cs typeface="Times New Roman"/>
                <a:sym typeface="Times New Roman"/>
              </a:rPr>
              <a:t>Fig. 4.1 on the next slide shows the general structure and the required components in Gazebo to model a robotic system.</a:t>
            </a:r>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140913" y="219650"/>
            <a:ext cx="85206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Simulation Environment </a:t>
            </a:r>
            <a:endParaRPr/>
          </a:p>
          <a:p>
            <a:pPr marL="0" lvl="0" indent="0" algn="l" rtl="0">
              <a:spcBef>
                <a:spcPts val="0"/>
              </a:spcBef>
              <a:spcAft>
                <a:spcPts val="0"/>
              </a:spcAft>
              <a:buNone/>
            </a:pPr>
            <a:endParaRPr/>
          </a:p>
        </p:txBody>
      </p:sp>
      <p:sp>
        <p:nvSpPr>
          <p:cNvPr id="154" name="Google Shape;15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12</a:t>
            </a:fld>
            <a:endParaRPr/>
          </a:p>
        </p:txBody>
      </p:sp>
      <p:sp>
        <p:nvSpPr>
          <p:cNvPr id="155" name="Google Shape;155;p24"/>
          <p:cNvSpPr txBox="1"/>
          <p:nvPr/>
        </p:nvSpPr>
        <p:spPr>
          <a:xfrm>
            <a:off x="1386325" y="4078625"/>
            <a:ext cx="5786400" cy="67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pic>
        <p:nvPicPr>
          <p:cNvPr id="156" name="Google Shape;156;p24"/>
          <p:cNvPicPr preferRelativeResize="0"/>
          <p:nvPr/>
        </p:nvPicPr>
        <p:blipFill>
          <a:blip r:embed="rId3">
            <a:alphaModFix/>
          </a:blip>
          <a:stretch>
            <a:fillRect/>
          </a:stretch>
        </p:blipFill>
        <p:spPr>
          <a:xfrm>
            <a:off x="1073225" y="843350"/>
            <a:ext cx="6742424" cy="4008825"/>
          </a:xfrm>
          <a:prstGeom prst="rect">
            <a:avLst/>
          </a:prstGeom>
          <a:noFill/>
          <a:ln>
            <a:noFill/>
          </a:ln>
        </p:spPr>
      </p:pic>
      <p:sp>
        <p:nvSpPr>
          <p:cNvPr id="157" name="Google Shape;157;p24"/>
          <p:cNvSpPr txBox="1"/>
          <p:nvPr/>
        </p:nvSpPr>
        <p:spPr>
          <a:xfrm>
            <a:off x="502875" y="4753625"/>
            <a:ext cx="7796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Roboto"/>
                <a:ea typeface="Roboto"/>
                <a:cs typeface="Roboto"/>
                <a:sym typeface="Roboto"/>
              </a:rPr>
              <a:t>Fig.4.1: General structure and the required components in Gazebo to model a robotic system [25]</a:t>
            </a: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231350" y="259850"/>
            <a:ext cx="85206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700">
                <a:latin typeface="Times New Roman"/>
                <a:ea typeface="Times New Roman"/>
                <a:cs typeface="Times New Roman"/>
                <a:sym typeface="Times New Roman"/>
              </a:rPr>
              <a:t>Physical Model Description</a:t>
            </a:r>
            <a:endParaRPr sz="3700">
              <a:latin typeface="Times New Roman"/>
              <a:ea typeface="Times New Roman"/>
              <a:cs typeface="Times New Roman"/>
              <a:sym typeface="Times New Roman"/>
            </a:endParaRPr>
          </a:p>
          <a:p>
            <a:pPr marL="0" lvl="0" indent="0" algn="l" rtl="0">
              <a:spcBef>
                <a:spcPts val="0"/>
              </a:spcBef>
              <a:spcAft>
                <a:spcPts val="0"/>
              </a:spcAft>
              <a:buNone/>
            </a:pPr>
            <a:endParaRPr sz="3700">
              <a:latin typeface="Times New Roman"/>
              <a:ea typeface="Times New Roman"/>
              <a:cs typeface="Times New Roman"/>
              <a:sym typeface="Times New Roman"/>
            </a:endParaRPr>
          </a:p>
        </p:txBody>
      </p:sp>
      <p:sp>
        <p:nvSpPr>
          <p:cNvPr id="163" name="Google Shape;163;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13</a:t>
            </a:fld>
            <a:endParaRPr/>
          </a:p>
        </p:txBody>
      </p:sp>
      <p:sp>
        <p:nvSpPr>
          <p:cNvPr id="164" name="Google Shape;164;p25"/>
          <p:cNvSpPr txBox="1"/>
          <p:nvPr/>
        </p:nvSpPr>
        <p:spPr>
          <a:xfrm>
            <a:off x="231350" y="1462350"/>
            <a:ext cx="8789700" cy="3417000"/>
          </a:xfrm>
          <a:prstGeom prst="rect">
            <a:avLst/>
          </a:prstGeom>
          <a:noFill/>
          <a:ln>
            <a:noFill/>
          </a:ln>
        </p:spPr>
        <p:txBody>
          <a:bodyPr spcFirstLastPara="1" wrap="square" lIns="91425" tIns="91425" rIns="91425" bIns="91425" anchor="t" anchorCtr="0">
            <a:spAutoFit/>
          </a:bodyPr>
          <a:lstStyle/>
          <a:p>
            <a:pPr marL="457200" lvl="0" indent="-317500" algn="just" rtl="0">
              <a:spcBef>
                <a:spcPts val="0"/>
              </a:spcBef>
              <a:spcAft>
                <a:spcPts val="0"/>
              </a:spcAft>
              <a:buSzPts val="1400"/>
              <a:buFont typeface="Times New Roman"/>
              <a:buChar char="●"/>
            </a:pPr>
            <a:r>
              <a:rPr lang="en">
                <a:latin typeface="Times New Roman"/>
                <a:ea typeface="Times New Roman"/>
                <a:cs typeface="Times New Roman"/>
                <a:sym typeface="Times New Roman"/>
              </a:rPr>
              <a:t>A robot, as a dynamic object in the world, consists of links that are connected to each other by joints.</a:t>
            </a:r>
            <a:endParaRPr>
              <a:latin typeface="Times New Roman"/>
              <a:ea typeface="Times New Roman"/>
              <a:cs typeface="Times New Roman"/>
              <a:sym typeface="Times New Roman"/>
            </a:endParaRPr>
          </a:p>
          <a:p>
            <a:pPr marL="457200" lvl="0" indent="0" algn="just" rtl="0">
              <a:spcBef>
                <a:spcPts val="0"/>
              </a:spcBef>
              <a:spcAft>
                <a:spcPts val="0"/>
              </a:spcAft>
              <a:buNone/>
            </a:pPr>
            <a:endParaRPr>
              <a:latin typeface="Times New Roman"/>
              <a:ea typeface="Times New Roman"/>
              <a:cs typeface="Times New Roman"/>
              <a:sym typeface="Times New Roman"/>
            </a:endParaRPr>
          </a:p>
          <a:p>
            <a:pPr marL="457200" lvl="0" indent="-317500" algn="just" rtl="0">
              <a:spcBef>
                <a:spcPts val="0"/>
              </a:spcBef>
              <a:spcAft>
                <a:spcPts val="0"/>
              </a:spcAft>
              <a:buSzPts val="1400"/>
              <a:buFont typeface="Times New Roman"/>
              <a:buChar char="●"/>
            </a:pPr>
            <a:r>
              <a:rPr lang="en">
                <a:latin typeface="Times New Roman"/>
                <a:ea typeface="Times New Roman"/>
                <a:cs typeface="Times New Roman"/>
                <a:sym typeface="Times New Roman"/>
              </a:rPr>
              <a:t>A link in Gazebo describes the kinematic and dynamic properties of a physical link in the form of visual/collision geometry and inertia information. </a:t>
            </a:r>
            <a:endParaRPr>
              <a:latin typeface="Times New Roman"/>
              <a:ea typeface="Times New Roman"/>
              <a:cs typeface="Times New Roman"/>
              <a:sym typeface="Times New Roman"/>
            </a:endParaRPr>
          </a:p>
          <a:p>
            <a:pPr marL="457200" lvl="0" indent="0" algn="just" rtl="0">
              <a:spcBef>
                <a:spcPts val="0"/>
              </a:spcBef>
              <a:spcAft>
                <a:spcPts val="0"/>
              </a:spcAft>
              <a:buNone/>
            </a:pPr>
            <a:endParaRPr>
              <a:latin typeface="Times New Roman"/>
              <a:ea typeface="Times New Roman"/>
              <a:cs typeface="Times New Roman"/>
              <a:sym typeface="Times New Roman"/>
            </a:endParaRPr>
          </a:p>
          <a:p>
            <a:pPr marL="457200" lvl="0" indent="-317500" algn="just" rtl="0">
              <a:spcBef>
                <a:spcPts val="0"/>
              </a:spcBef>
              <a:spcAft>
                <a:spcPts val="0"/>
              </a:spcAft>
              <a:buSzPts val="1400"/>
              <a:buFont typeface="Times New Roman"/>
              <a:buChar char="●"/>
            </a:pPr>
            <a:r>
              <a:rPr lang="en">
                <a:latin typeface="Times New Roman"/>
                <a:ea typeface="Times New Roman"/>
                <a:cs typeface="Times New Roman"/>
                <a:sym typeface="Times New Roman"/>
              </a:rPr>
              <a:t>A joint models kinematic and dynamic properties of a joint such as joint type, motion axes, and joint safety limits. </a:t>
            </a:r>
            <a:endParaRPr>
              <a:latin typeface="Times New Roman"/>
              <a:ea typeface="Times New Roman"/>
              <a:cs typeface="Times New Roman"/>
              <a:sym typeface="Times New Roman"/>
            </a:endParaRPr>
          </a:p>
          <a:p>
            <a:pPr marL="457200" lvl="0" indent="0" algn="just" rtl="0">
              <a:spcBef>
                <a:spcPts val="0"/>
              </a:spcBef>
              <a:spcAft>
                <a:spcPts val="0"/>
              </a:spcAft>
              <a:buNone/>
            </a:pPr>
            <a:endParaRPr>
              <a:latin typeface="Times New Roman"/>
              <a:ea typeface="Times New Roman"/>
              <a:cs typeface="Times New Roman"/>
              <a:sym typeface="Times New Roman"/>
            </a:endParaRPr>
          </a:p>
          <a:p>
            <a:pPr marL="457200" lvl="0" indent="-317500" algn="just" rtl="0">
              <a:spcBef>
                <a:spcPts val="0"/>
              </a:spcBef>
              <a:spcAft>
                <a:spcPts val="0"/>
              </a:spcAft>
              <a:buSzPts val="1400"/>
              <a:buFont typeface="Times New Roman"/>
              <a:buChar char="●"/>
            </a:pPr>
            <a:r>
              <a:rPr lang="en">
                <a:latin typeface="Times New Roman"/>
                <a:ea typeface="Times New Roman"/>
                <a:cs typeface="Times New Roman"/>
                <a:sym typeface="Times New Roman"/>
              </a:rPr>
              <a:t>All this information is described in the Universal Robotic Description Format - URDF file format so that we can frame design constraints. </a:t>
            </a:r>
            <a:endParaRPr>
              <a:latin typeface="Times New Roman"/>
              <a:ea typeface="Times New Roman"/>
              <a:cs typeface="Times New Roman"/>
              <a:sym typeface="Times New Roman"/>
            </a:endParaRPr>
          </a:p>
          <a:p>
            <a:pPr marL="0" lvl="0" indent="0" algn="just" rtl="0">
              <a:spcBef>
                <a:spcPts val="0"/>
              </a:spcBef>
              <a:spcAft>
                <a:spcPts val="0"/>
              </a:spcAft>
              <a:buNone/>
            </a:pPr>
            <a:endParaRPr>
              <a:latin typeface="Times New Roman"/>
              <a:ea typeface="Times New Roman"/>
              <a:cs typeface="Times New Roman"/>
              <a:sym typeface="Times New Roman"/>
            </a:endParaRPr>
          </a:p>
          <a:p>
            <a:pPr marL="457200" lvl="0" indent="-317500" algn="just" rtl="0">
              <a:spcBef>
                <a:spcPts val="0"/>
              </a:spcBef>
              <a:spcAft>
                <a:spcPts val="0"/>
              </a:spcAft>
              <a:buSzPts val="1400"/>
              <a:buFont typeface="Times New Roman"/>
              <a:buChar char="●"/>
            </a:pPr>
            <a:r>
              <a:rPr lang="en">
                <a:latin typeface="Times New Roman"/>
                <a:ea typeface="Times New Roman"/>
                <a:cs typeface="Times New Roman"/>
                <a:sym typeface="Times New Roman"/>
              </a:rPr>
              <a:t>To model pothole detection bot, 10 links and 9 joints need to be defined as described earlier.</a:t>
            </a:r>
            <a:endParaRPr>
              <a:latin typeface="Times New Roman"/>
              <a:ea typeface="Times New Roman"/>
              <a:cs typeface="Times New Roman"/>
              <a:sym typeface="Times New Roman"/>
            </a:endParaRPr>
          </a:p>
          <a:p>
            <a:pPr marL="457200" lvl="0" indent="0" algn="just" rtl="0">
              <a:spcBef>
                <a:spcPts val="0"/>
              </a:spcBef>
              <a:spcAft>
                <a:spcPts val="0"/>
              </a:spcAft>
              <a:buNone/>
            </a:pPr>
            <a:endParaRPr>
              <a:latin typeface="Times New Roman"/>
              <a:ea typeface="Times New Roman"/>
              <a:cs typeface="Times New Roman"/>
              <a:sym typeface="Times New Roman"/>
            </a:endParaRPr>
          </a:p>
          <a:p>
            <a:pPr marL="457200" lvl="0" indent="-317500" algn="just" rtl="0">
              <a:spcBef>
                <a:spcPts val="0"/>
              </a:spcBef>
              <a:spcAft>
                <a:spcPts val="0"/>
              </a:spcAft>
              <a:buSzPts val="1400"/>
              <a:buFont typeface="Times New Roman"/>
              <a:buChar char="●"/>
            </a:pPr>
            <a:r>
              <a:rPr lang="en">
                <a:latin typeface="Times New Roman"/>
                <a:ea typeface="Times New Roman"/>
                <a:cs typeface="Times New Roman"/>
                <a:sym typeface="Times New Roman"/>
              </a:rPr>
              <a:t>The base_link describes the chassis and four links are connected to it by four fixed joints as driving links. Each of the driving links are connected to a wheel by a continuous joint through motor. Each sensor also should be defined as a physical link attached with a fixed type joint to the base_link.</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231350" y="99100"/>
            <a:ext cx="85206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Physical Model Description</a:t>
            </a:r>
            <a:endParaRPr/>
          </a:p>
          <a:p>
            <a:pPr marL="0" lvl="0" indent="0" algn="l" rtl="0">
              <a:spcBef>
                <a:spcPts val="0"/>
              </a:spcBef>
              <a:spcAft>
                <a:spcPts val="0"/>
              </a:spcAft>
              <a:buNone/>
            </a:pPr>
            <a:endParaRPr/>
          </a:p>
        </p:txBody>
      </p:sp>
      <p:sp>
        <p:nvSpPr>
          <p:cNvPr id="170" name="Google Shape;17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14</a:t>
            </a:fld>
            <a:endParaRPr/>
          </a:p>
        </p:txBody>
      </p:sp>
      <p:pic>
        <p:nvPicPr>
          <p:cNvPr id="171" name="Google Shape;171;p26"/>
          <p:cNvPicPr preferRelativeResize="0"/>
          <p:nvPr/>
        </p:nvPicPr>
        <p:blipFill>
          <a:blip r:embed="rId3">
            <a:alphaModFix/>
          </a:blip>
          <a:stretch>
            <a:fillRect/>
          </a:stretch>
        </p:blipFill>
        <p:spPr>
          <a:xfrm>
            <a:off x="996275" y="773475"/>
            <a:ext cx="6785302" cy="4008824"/>
          </a:xfrm>
          <a:prstGeom prst="rect">
            <a:avLst/>
          </a:prstGeom>
          <a:noFill/>
          <a:ln>
            <a:noFill/>
          </a:ln>
        </p:spPr>
      </p:pic>
      <p:sp>
        <p:nvSpPr>
          <p:cNvPr id="172" name="Google Shape;172;p26"/>
          <p:cNvSpPr txBox="1"/>
          <p:nvPr/>
        </p:nvSpPr>
        <p:spPr>
          <a:xfrm>
            <a:off x="1990200" y="4782300"/>
            <a:ext cx="5163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Roboto"/>
                <a:ea typeface="Roboto"/>
                <a:cs typeface="Roboto"/>
                <a:sym typeface="Roboto"/>
              </a:rPr>
              <a:t>Fig.4.3: Pothole Detection Bot in Gazebo</a:t>
            </a: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311700" y="279925"/>
            <a:ext cx="85206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700">
                <a:latin typeface="Times New Roman"/>
                <a:ea typeface="Times New Roman"/>
                <a:cs typeface="Times New Roman"/>
                <a:sym typeface="Times New Roman"/>
              </a:rPr>
              <a:t>World Description </a:t>
            </a:r>
            <a:endParaRPr sz="3700">
              <a:latin typeface="Times New Roman"/>
              <a:ea typeface="Times New Roman"/>
              <a:cs typeface="Times New Roman"/>
              <a:sym typeface="Times New Roman"/>
            </a:endParaRPr>
          </a:p>
          <a:p>
            <a:pPr marL="0" lvl="0" indent="0" algn="l" rtl="0">
              <a:spcBef>
                <a:spcPts val="0"/>
              </a:spcBef>
              <a:spcAft>
                <a:spcPts val="0"/>
              </a:spcAft>
              <a:buNone/>
            </a:pPr>
            <a:endParaRPr sz="3700">
              <a:latin typeface="Times New Roman"/>
              <a:ea typeface="Times New Roman"/>
              <a:cs typeface="Times New Roman"/>
              <a:sym typeface="Times New Roman"/>
            </a:endParaRPr>
          </a:p>
        </p:txBody>
      </p:sp>
      <p:sp>
        <p:nvSpPr>
          <p:cNvPr id="178" name="Google Shape;17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15</a:t>
            </a:fld>
            <a:endParaRPr/>
          </a:p>
        </p:txBody>
      </p:sp>
      <p:sp>
        <p:nvSpPr>
          <p:cNvPr id="179" name="Google Shape;179;p27"/>
          <p:cNvSpPr txBox="1"/>
          <p:nvPr/>
        </p:nvSpPr>
        <p:spPr>
          <a:xfrm>
            <a:off x="231325" y="1485075"/>
            <a:ext cx="8520600" cy="3201600"/>
          </a:xfrm>
          <a:prstGeom prst="rect">
            <a:avLst/>
          </a:prstGeom>
          <a:noFill/>
          <a:ln>
            <a:noFill/>
          </a:ln>
        </p:spPr>
        <p:txBody>
          <a:bodyPr spcFirstLastPara="1" wrap="square" lIns="91425" tIns="91425" rIns="91425" bIns="91425" anchor="t" anchorCtr="0">
            <a:spAutoFit/>
          </a:bodyPr>
          <a:lstStyle/>
          <a:p>
            <a:pPr marL="457200" lvl="0" indent="-317500" algn="just" rtl="0">
              <a:spcBef>
                <a:spcPts val="0"/>
              </a:spcBef>
              <a:spcAft>
                <a:spcPts val="0"/>
              </a:spcAft>
              <a:buSzPts val="1400"/>
              <a:buFont typeface="Times New Roman"/>
              <a:buChar char="●"/>
            </a:pPr>
            <a:r>
              <a:rPr lang="en">
                <a:latin typeface="Times New Roman"/>
                <a:ea typeface="Times New Roman"/>
                <a:cs typeface="Times New Roman"/>
                <a:sym typeface="Times New Roman"/>
              </a:rPr>
              <a:t>World is a general term to describe objects, global parameters and physics properties. By default, a world is defined by Gazebo with default required parameters. </a:t>
            </a:r>
            <a:endParaRPr>
              <a:latin typeface="Times New Roman"/>
              <a:ea typeface="Times New Roman"/>
              <a:cs typeface="Times New Roman"/>
              <a:sym typeface="Times New Roman"/>
            </a:endParaRPr>
          </a:p>
          <a:p>
            <a:pPr marL="457200" lvl="0" indent="0" algn="just" rtl="0">
              <a:spcBef>
                <a:spcPts val="0"/>
              </a:spcBef>
              <a:spcAft>
                <a:spcPts val="0"/>
              </a:spcAft>
              <a:buNone/>
            </a:pPr>
            <a:endParaRPr>
              <a:latin typeface="Times New Roman"/>
              <a:ea typeface="Times New Roman"/>
              <a:cs typeface="Times New Roman"/>
              <a:sym typeface="Times New Roman"/>
            </a:endParaRPr>
          </a:p>
          <a:p>
            <a:pPr marL="457200" lvl="0" indent="-317500" algn="just" rtl="0">
              <a:spcBef>
                <a:spcPts val="0"/>
              </a:spcBef>
              <a:spcAft>
                <a:spcPts val="0"/>
              </a:spcAft>
              <a:buSzPts val="1400"/>
              <a:buFont typeface="Times New Roman"/>
              <a:buChar char="●"/>
            </a:pPr>
            <a:r>
              <a:rPr lang="en">
                <a:latin typeface="Times New Roman"/>
                <a:ea typeface="Times New Roman"/>
                <a:cs typeface="Times New Roman"/>
                <a:sym typeface="Times New Roman"/>
              </a:rPr>
              <a:t>The objects in the world can be static or dynamic. Static objects such as building, lights or walls are defined by their visual and collision geometry. Dynamic objects such as robots are defined not only by visual and collision geometry but also by their inertia information.</a:t>
            </a:r>
            <a:endParaRPr>
              <a:latin typeface="Times New Roman"/>
              <a:ea typeface="Times New Roman"/>
              <a:cs typeface="Times New Roman"/>
              <a:sym typeface="Times New Roman"/>
            </a:endParaRPr>
          </a:p>
          <a:p>
            <a:pPr marL="457200" lvl="0" indent="0" algn="just" rtl="0">
              <a:spcBef>
                <a:spcPts val="0"/>
              </a:spcBef>
              <a:spcAft>
                <a:spcPts val="0"/>
              </a:spcAft>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457200" lvl="0" indent="-317500" algn="just" rtl="0">
              <a:spcBef>
                <a:spcPts val="0"/>
              </a:spcBef>
              <a:spcAft>
                <a:spcPts val="0"/>
              </a:spcAft>
              <a:buSzPts val="1400"/>
              <a:buFont typeface="Times New Roman"/>
              <a:buChar char="●"/>
            </a:pPr>
            <a:r>
              <a:rPr lang="en">
                <a:latin typeface="Times New Roman"/>
                <a:ea typeface="Times New Roman"/>
                <a:cs typeface="Times New Roman"/>
                <a:sym typeface="Times New Roman"/>
              </a:rPr>
              <a:t>Objects can be created using standard geometric shapes, or inserted from the model database, or created and by any 3D modelling tools and imported to the Gazebo simulator environment. </a:t>
            </a:r>
            <a:endParaRPr>
              <a:latin typeface="Times New Roman"/>
              <a:ea typeface="Times New Roman"/>
              <a:cs typeface="Times New Roman"/>
              <a:sym typeface="Times New Roman"/>
            </a:endParaRPr>
          </a:p>
          <a:p>
            <a:pPr marL="0" lvl="0" indent="0" algn="just" rtl="0">
              <a:spcBef>
                <a:spcPts val="0"/>
              </a:spcBef>
              <a:spcAft>
                <a:spcPts val="0"/>
              </a:spcAft>
              <a:buNone/>
            </a:pPr>
            <a:endParaRPr>
              <a:latin typeface="Times New Roman"/>
              <a:ea typeface="Times New Roman"/>
              <a:cs typeface="Times New Roman"/>
              <a:sym typeface="Times New Roman"/>
            </a:endParaRPr>
          </a:p>
          <a:p>
            <a:pPr marL="457200" lvl="0" indent="-317500" algn="just" rtl="0">
              <a:spcBef>
                <a:spcPts val="0"/>
              </a:spcBef>
              <a:spcAft>
                <a:spcPts val="0"/>
              </a:spcAft>
              <a:buSzPts val="1400"/>
              <a:buFont typeface="Times New Roman"/>
              <a:buChar char="●"/>
            </a:pPr>
            <a:r>
              <a:rPr lang="en">
                <a:latin typeface="Times New Roman"/>
                <a:ea typeface="Times New Roman"/>
                <a:cs typeface="Times New Roman"/>
                <a:sym typeface="Times New Roman"/>
              </a:rPr>
              <a:t>Scripts can also be added in sdf format for advance modelling. </a:t>
            </a:r>
            <a:endParaRPr>
              <a:latin typeface="Times New Roman"/>
              <a:ea typeface="Times New Roman"/>
              <a:cs typeface="Times New Roman"/>
              <a:sym typeface="Times New Roman"/>
            </a:endParaRPr>
          </a:p>
          <a:p>
            <a:pPr marL="457200" lvl="0" indent="0" algn="just" rtl="0">
              <a:spcBef>
                <a:spcPts val="0"/>
              </a:spcBef>
              <a:spcAft>
                <a:spcPts val="0"/>
              </a:spcAft>
              <a:buNone/>
            </a:pPr>
            <a:endParaRPr>
              <a:latin typeface="Times New Roman"/>
              <a:ea typeface="Times New Roman"/>
              <a:cs typeface="Times New Roman"/>
              <a:sym typeface="Times New Roman"/>
            </a:endParaRPr>
          </a:p>
          <a:p>
            <a:pPr marL="457200" lvl="0" indent="-317500" algn="just" rtl="0">
              <a:spcBef>
                <a:spcPts val="0"/>
              </a:spcBef>
              <a:spcAft>
                <a:spcPts val="0"/>
              </a:spcAft>
              <a:buSzPts val="1400"/>
              <a:buFont typeface="Times New Roman"/>
              <a:buChar char="●"/>
            </a:pPr>
            <a:r>
              <a:rPr lang="en">
                <a:latin typeface="Times New Roman"/>
                <a:ea typeface="Times New Roman"/>
                <a:cs typeface="Times New Roman"/>
                <a:sym typeface="Times New Roman"/>
              </a:rPr>
              <a:t>Fig. 4.2 shows a simulated environment in Gazebo with the set physics parameters such as gravity. These objects were created using the sdf scripts and models were integrated from GAZEBO library.</a:t>
            </a: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231325" y="159375"/>
            <a:ext cx="85206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World Description </a:t>
            </a:r>
            <a:endParaRPr/>
          </a:p>
          <a:p>
            <a:pPr marL="0" lvl="0" indent="0" algn="l" rtl="0">
              <a:spcBef>
                <a:spcPts val="0"/>
              </a:spcBef>
              <a:spcAft>
                <a:spcPts val="0"/>
              </a:spcAft>
              <a:buNone/>
            </a:pPr>
            <a:endParaRPr/>
          </a:p>
        </p:txBody>
      </p:sp>
      <p:sp>
        <p:nvSpPr>
          <p:cNvPr id="185" name="Google Shape;185;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16</a:t>
            </a:fld>
            <a:endParaRPr/>
          </a:p>
        </p:txBody>
      </p:sp>
      <p:pic>
        <p:nvPicPr>
          <p:cNvPr id="186" name="Google Shape;186;p28"/>
          <p:cNvPicPr preferRelativeResize="0"/>
          <p:nvPr/>
        </p:nvPicPr>
        <p:blipFill>
          <a:blip r:embed="rId3">
            <a:alphaModFix/>
          </a:blip>
          <a:stretch>
            <a:fillRect/>
          </a:stretch>
        </p:blipFill>
        <p:spPr>
          <a:xfrm>
            <a:off x="956325" y="783075"/>
            <a:ext cx="7106351" cy="4099226"/>
          </a:xfrm>
          <a:prstGeom prst="rect">
            <a:avLst/>
          </a:prstGeom>
          <a:noFill/>
          <a:ln>
            <a:noFill/>
          </a:ln>
        </p:spPr>
      </p:pic>
      <p:sp>
        <p:nvSpPr>
          <p:cNvPr id="187" name="Google Shape;187;p28"/>
          <p:cNvSpPr txBox="1"/>
          <p:nvPr/>
        </p:nvSpPr>
        <p:spPr>
          <a:xfrm>
            <a:off x="1436575" y="4811975"/>
            <a:ext cx="61380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Roboto"/>
                <a:ea typeface="Roboto"/>
                <a:cs typeface="Roboto"/>
                <a:sym typeface="Roboto"/>
              </a:rPr>
              <a:t>Fig.4.2: A simulated environment in Gazebo </a:t>
            </a:r>
            <a:endParaRPr sz="8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txBox="1">
            <a:spLocks noGrp="1"/>
          </p:cNvSpPr>
          <p:nvPr>
            <p:ph type="title"/>
          </p:nvPr>
        </p:nvSpPr>
        <p:spPr>
          <a:xfrm>
            <a:off x="285688" y="292325"/>
            <a:ext cx="85206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700">
                <a:latin typeface="Times New Roman"/>
                <a:ea typeface="Times New Roman"/>
                <a:cs typeface="Times New Roman"/>
                <a:sym typeface="Times New Roman"/>
              </a:rPr>
              <a:t>Vision Camera</a:t>
            </a:r>
            <a:endParaRPr sz="3700">
              <a:latin typeface="Times New Roman"/>
              <a:ea typeface="Times New Roman"/>
              <a:cs typeface="Times New Roman"/>
              <a:sym typeface="Times New Roman"/>
            </a:endParaRPr>
          </a:p>
        </p:txBody>
      </p:sp>
      <p:sp>
        <p:nvSpPr>
          <p:cNvPr id="193" name="Google Shape;193;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17</a:t>
            </a:fld>
            <a:endParaRPr/>
          </a:p>
        </p:txBody>
      </p:sp>
      <p:sp>
        <p:nvSpPr>
          <p:cNvPr id="194" name="Google Shape;194;p29"/>
          <p:cNvSpPr txBox="1"/>
          <p:nvPr/>
        </p:nvSpPr>
        <p:spPr>
          <a:xfrm>
            <a:off x="619450" y="1372200"/>
            <a:ext cx="7853100" cy="3632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Vision camera is a vision system to simulate the real physical world. </a:t>
            </a:r>
            <a:endParaRPr>
              <a:latin typeface="Times New Roman"/>
              <a:ea typeface="Times New Roman"/>
              <a:cs typeface="Times New Roman"/>
              <a:sym typeface="Times New Roman"/>
            </a:endParaRPr>
          </a:p>
          <a:p>
            <a:pPr marL="457200" lvl="0" indent="0" algn="l" rtl="0">
              <a:spcBef>
                <a:spcPts val="0"/>
              </a:spcBef>
              <a:spcAft>
                <a:spcPts val="0"/>
              </a:spcAft>
              <a:buNone/>
            </a:pP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Camera gives the ability to generate images. </a:t>
            </a:r>
            <a:endParaRPr>
              <a:latin typeface="Times New Roman"/>
              <a:ea typeface="Times New Roman"/>
              <a:cs typeface="Times New Roman"/>
              <a:sym typeface="Times New Roman"/>
            </a:endParaRPr>
          </a:p>
          <a:p>
            <a:pPr marL="457200" lvl="0" indent="0" algn="l" rtl="0">
              <a:spcBef>
                <a:spcPts val="0"/>
              </a:spcBef>
              <a:spcAft>
                <a:spcPts val="0"/>
              </a:spcAft>
              <a:buNone/>
            </a:pP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Typically, a camera that is placed at the center of robot to capture images of field. </a:t>
            </a:r>
            <a:endParaRPr>
              <a:latin typeface="Times New Roman"/>
              <a:ea typeface="Times New Roman"/>
              <a:cs typeface="Times New Roman"/>
              <a:sym typeface="Times New Roman"/>
            </a:endParaRPr>
          </a:p>
          <a:p>
            <a:pPr marL="457200" lvl="0" indent="0" algn="l" rtl="0">
              <a:spcBef>
                <a:spcPts val="0"/>
              </a:spcBef>
              <a:spcAft>
                <a:spcPts val="0"/>
              </a:spcAft>
              <a:buNone/>
            </a:pP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Through several pre-processing steps, images are being converted into video and DL model has been implemented to classify between pothole and plain road. </a:t>
            </a:r>
            <a:endParaRPr>
              <a:latin typeface="Times New Roman"/>
              <a:ea typeface="Times New Roman"/>
              <a:cs typeface="Times New Roman"/>
              <a:sym typeface="Times New Roman"/>
            </a:endParaRPr>
          </a:p>
          <a:p>
            <a:pPr marL="457200" lvl="0" indent="0" algn="l" rtl="0">
              <a:spcBef>
                <a:spcPts val="0"/>
              </a:spcBef>
              <a:spcAft>
                <a:spcPts val="0"/>
              </a:spcAft>
              <a:buNone/>
            </a:pP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All the required parameters such as frame rate, image width and height, output format, base line distance and noise parameters can be defined within Gazebo plugin through URDF. </a:t>
            </a:r>
            <a:endParaRPr>
              <a:latin typeface="Times New Roman"/>
              <a:ea typeface="Times New Roman"/>
              <a:cs typeface="Times New Roman"/>
              <a:sym typeface="Times New Roman"/>
            </a:endParaRPr>
          </a:p>
          <a:p>
            <a:pPr marL="457200" lvl="0" indent="0" algn="l" rtl="0">
              <a:spcBef>
                <a:spcPts val="0"/>
              </a:spcBef>
              <a:spcAft>
                <a:spcPts val="0"/>
              </a:spcAft>
              <a:buNone/>
            </a:pP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Fig. 4.4 shows the visualization of simulated camera by showing the image of an environment in Gazebo. </a:t>
            </a:r>
            <a:endParaRPr>
              <a:latin typeface="Times New Roman"/>
              <a:ea typeface="Times New Roman"/>
              <a:cs typeface="Times New Roman"/>
              <a:sym typeface="Times New Roman"/>
            </a:endParaRPr>
          </a:p>
          <a:p>
            <a:pPr marL="457200" lvl="0" indent="0" algn="l" rtl="0">
              <a:spcBef>
                <a:spcPts val="0"/>
              </a:spcBef>
              <a:spcAft>
                <a:spcPts val="0"/>
              </a:spcAft>
              <a:buNone/>
            </a:pP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Parameters for plugin has adopted from hector project to model the simulated camera.</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title"/>
          </p:nvPr>
        </p:nvSpPr>
        <p:spPr>
          <a:xfrm>
            <a:off x="221288" y="0"/>
            <a:ext cx="85206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Vision Camera</a:t>
            </a:r>
            <a:endParaRPr/>
          </a:p>
        </p:txBody>
      </p:sp>
      <p:sp>
        <p:nvSpPr>
          <p:cNvPr id="200" name="Google Shape;200;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18</a:t>
            </a:fld>
            <a:endParaRPr/>
          </a:p>
        </p:txBody>
      </p:sp>
      <p:pic>
        <p:nvPicPr>
          <p:cNvPr id="201" name="Google Shape;201;p30"/>
          <p:cNvPicPr preferRelativeResize="0"/>
          <p:nvPr/>
        </p:nvPicPr>
        <p:blipFill>
          <a:blip r:embed="rId3">
            <a:alphaModFix/>
          </a:blip>
          <a:stretch>
            <a:fillRect/>
          </a:stretch>
        </p:blipFill>
        <p:spPr>
          <a:xfrm>
            <a:off x="1437625" y="683125"/>
            <a:ext cx="6518701" cy="4138901"/>
          </a:xfrm>
          <a:prstGeom prst="rect">
            <a:avLst/>
          </a:prstGeom>
          <a:noFill/>
          <a:ln>
            <a:noFill/>
          </a:ln>
        </p:spPr>
      </p:pic>
      <p:sp>
        <p:nvSpPr>
          <p:cNvPr id="202" name="Google Shape;202;p30"/>
          <p:cNvSpPr txBox="1"/>
          <p:nvPr/>
        </p:nvSpPr>
        <p:spPr>
          <a:xfrm>
            <a:off x="1115600" y="4761750"/>
            <a:ext cx="70623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Roboto"/>
                <a:ea typeface="Roboto"/>
                <a:cs typeface="Roboto"/>
                <a:sym typeface="Roboto"/>
              </a:rPr>
              <a:t>Fig.4.4: Visualization of simulated camera by showing the image of an environment in Gazebo </a:t>
            </a:r>
            <a:endParaRPr sz="11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title"/>
          </p:nvPr>
        </p:nvSpPr>
        <p:spPr>
          <a:xfrm>
            <a:off x="321750" y="912800"/>
            <a:ext cx="3706500" cy="250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800"/>
              <a:t>Deep Learning Approach </a:t>
            </a:r>
            <a:endParaRPr sz="3800"/>
          </a:p>
          <a:p>
            <a:pPr marL="0" lvl="0" indent="0" algn="l" rtl="0">
              <a:lnSpc>
                <a:spcPct val="100000"/>
              </a:lnSpc>
              <a:spcBef>
                <a:spcPts val="0"/>
              </a:spcBef>
              <a:spcAft>
                <a:spcPts val="0"/>
              </a:spcAft>
              <a:buSzPts val="2800"/>
              <a:buNone/>
            </a:pPr>
            <a:endParaRPr sz="3800"/>
          </a:p>
          <a:p>
            <a:pPr marL="0" lvl="0" indent="0" algn="l" rtl="0">
              <a:lnSpc>
                <a:spcPct val="100000"/>
              </a:lnSpc>
              <a:spcBef>
                <a:spcPts val="0"/>
              </a:spcBef>
              <a:spcAft>
                <a:spcPts val="0"/>
              </a:spcAft>
              <a:buSzPts val="2800"/>
              <a:buNone/>
            </a:pPr>
            <a:r>
              <a:rPr lang="en" sz="3800"/>
              <a:t>ResNet 34</a:t>
            </a:r>
            <a:endParaRPr sz="3800"/>
          </a:p>
          <a:p>
            <a:pPr marL="0" lvl="0" indent="0" algn="l" rtl="0">
              <a:lnSpc>
                <a:spcPct val="100000"/>
              </a:lnSpc>
              <a:spcBef>
                <a:spcPts val="0"/>
              </a:spcBef>
              <a:spcAft>
                <a:spcPts val="0"/>
              </a:spcAft>
              <a:buSzPts val="2800"/>
              <a:buNone/>
            </a:pPr>
            <a:endParaRPr sz="3800"/>
          </a:p>
        </p:txBody>
      </p:sp>
      <p:sp>
        <p:nvSpPr>
          <p:cNvPr id="208" name="Google Shape;208;p31"/>
          <p:cNvSpPr txBox="1">
            <a:spLocks noGrp="1"/>
          </p:cNvSpPr>
          <p:nvPr>
            <p:ph type="body" idx="1"/>
          </p:nvPr>
        </p:nvSpPr>
        <p:spPr>
          <a:xfrm>
            <a:off x="4624575" y="209600"/>
            <a:ext cx="4166400" cy="4098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400">
                <a:solidFill>
                  <a:srgbClr val="202124"/>
                </a:solidFill>
                <a:highlight>
                  <a:srgbClr val="FFFFFF"/>
                </a:highlight>
                <a:latin typeface="Times New Roman"/>
                <a:ea typeface="Times New Roman"/>
                <a:cs typeface="Times New Roman"/>
                <a:sym typeface="Times New Roman"/>
              </a:rPr>
              <a:t>A residual neural network (</a:t>
            </a:r>
            <a:r>
              <a:rPr lang="en" sz="1400" b="1">
                <a:solidFill>
                  <a:srgbClr val="202124"/>
                </a:solidFill>
                <a:highlight>
                  <a:srgbClr val="FFFFFF"/>
                </a:highlight>
                <a:latin typeface="Times New Roman"/>
                <a:ea typeface="Times New Roman"/>
                <a:cs typeface="Times New Roman"/>
                <a:sym typeface="Times New Roman"/>
              </a:rPr>
              <a:t>ResNet</a:t>
            </a:r>
            <a:r>
              <a:rPr lang="en" sz="1400">
                <a:solidFill>
                  <a:srgbClr val="202124"/>
                </a:solidFill>
                <a:highlight>
                  <a:srgbClr val="FFFFFF"/>
                </a:highlight>
                <a:latin typeface="Times New Roman"/>
                <a:ea typeface="Times New Roman"/>
                <a:cs typeface="Times New Roman"/>
                <a:sym typeface="Times New Roman"/>
              </a:rPr>
              <a:t>) is an artificial neural network (ANN) of a kind that builds on constructs known from pyramidal cells in the cerebral cortex. Residual neural networks do this by utilizing skip connections, or shortcuts to jump over some layers.</a:t>
            </a:r>
            <a:endParaRPr sz="1400">
              <a:solidFill>
                <a:srgbClr val="202124"/>
              </a:solidFill>
              <a:highlight>
                <a:srgbClr val="FFFFFF"/>
              </a:highlight>
              <a:latin typeface="Times New Roman"/>
              <a:ea typeface="Times New Roman"/>
              <a:cs typeface="Times New Roman"/>
              <a:sym typeface="Times New Roman"/>
            </a:endParaRPr>
          </a:p>
          <a:p>
            <a:pPr marL="0" lvl="0" indent="0" algn="just" rtl="0">
              <a:lnSpc>
                <a:spcPct val="150000"/>
              </a:lnSpc>
              <a:spcBef>
                <a:spcPts val="0"/>
              </a:spcBef>
              <a:spcAft>
                <a:spcPts val="0"/>
              </a:spcAft>
              <a:buNone/>
            </a:pPr>
            <a:endParaRPr sz="1200">
              <a:solidFill>
                <a:srgbClr val="202124"/>
              </a:solidFill>
              <a:highlight>
                <a:srgbClr val="FFFFFF"/>
              </a:highlight>
              <a:latin typeface="Arial"/>
              <a:ea typeface="Arial"/>
              <a:cs typeface="Arial"/>
              <a:sym typeface="Arial"/>
            </a:endParaRPr>
          </a:p>
          <a:p>
            <a:pPr marL="0" lvl="0" indent="0" algn="just" rtl="0">
              <a:lnSpc>
                <a:spcPct val="150000"/>
              </a:lnSpc>
              <a:spcBef>
                <a:spcPts val="0"/>
              </a:spcBef>
              <a:spcAft>
                <a:spcPts val="0"/>
              </a:spcAft>
              <a:buNone/>
            </a:pPr>
            <a:endParaRPr sz="1200">
              <a:solidFill>
                <a:srgbClr val="202124"/>
              </a:solidFill>
              <a:highlight>
                <a:srgbClr val="FFFFFF"/>
              </a:highlight>
              <a:latin typeface="Arial"/>
              <a:ea typeface="Arial"/>
              <a:cs typeface="Arial"/>
              <a:sym typeface="Arial"/>
            </a:endParaRPr>
          </a:p>
        </p:txBody>
      </p:sp>
      <p:sp>
        <p:nvSpPr>
          <p:cNvPr id="209" name="Google Shape;209;p31"/>
          <p:cNvSpPr txBox="1"/>
          <p:nvPr/>
        </p:nvSpPr>
        <p:spPr>
          <a:xfrm>
            <a:off x="5464975" y="4922500"/>
            <a:ext cx="2993700" cy="22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210" name="Google Shape;210;p31"/>
          <p:cNvSpPr txBox="1"/>
          <p:nvPr/>
        </p:nvSpPr>
        <p:spPr>
          <a:xfrm>
            <a:off x="4572000" y="4236700"/>
            <a:ext cx="4338900" cy="61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a:latin typeface="Roboto"/>
                <a:ea typeface="Roboto"/>
                <a:cs typeface="Roboto"/>
                <a:sym typeface="Roboto"/>
              </a:rPr>
              <a:t>          		 Fig.5.3: Another look at ResNet 34 [40]</a:t>
            </a:r>
            <a:endParaRPr sz="1100" b="0" i="0" u="none" strike="noStrike" cap="none">
              <a:solidFill>
                <a:srgbClr val="000000"/>
              </a:solidFill>
              <a:latin typeface="Roboto"/>
              <a:ea typeface="Roboto"/>
              <a:cs typeface="Roboto"/>
              <a:sym typeface="Roboto"/>
            </a:endParaRPr>
          </a:p>
        </p:txBody>
      </p:sp>
      <p:sp>
        <p:nvSpPr>
          <p:cNvPr id="211" name="Google Shape;21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19</a:t>
            </a:fld>
            <a:endParaRPr/>
          </a:p>
        </p:txBody>
      </p:sp>
      <p:pic>
        <p:nvPicPr>
          <p:cNvPr id="212" name="Google Shape;212;p31"/>
          <p:cNvPicPr preferRelativeResize="0"/>
          <p:nvPr/>
        </p:nvPicPr>
        <p:blipFill>
          <a:blip r:embed="rId3">
            <a:alphaModFix/>
          </a:blip>
          <a:stretch>
            <a:fillRect/>
          </a:stretch>
        </p:blipFill>
        <p:spPr>
          <a:xfrm>
            <a:off x="4624575" y="2427338"/>
            <a:ext cx="4054350" cy="1736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30148" y="1759559"/>
            <a:ext cx="3706500" cy="250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800"/>
              <a:t>OUTLINE</a:t>
            </a:r>
            <a:endParaRPr sz="3800"/>
          </a:p>
        </p:txBody>
      </p:sp>
      <p:sp>
        <p:nvSpPr>
          <p:cNvPr id="73" name="Google Shape;73;p14"/>
          <p:cNvSpPr txBox="1">
            <a:spLocks noGrp="1"/>
          </p:cNvSpPr>
          <p:nvPr>
            <p:ph type="body" idx="1"/>
          </p:nvPr>
        </p:nvSpPr>
        <p:spPr>
          <a:xfrm>
            <a:off x="4654725" y="892725"/>
            <a:ext cx="4166400" cy="4098600"/>
          </a:xfrm>
          <a:prstGeom prst="rect">
            <a:avLst/>
          </a:prstGeom>
          <a:noFill/>
          <a:ln>
            <a:noFill/>
          </a:ln>
        </p:spPr>
        <p:txBody>
          <a:bodyPr spcFirstLastPara="1" wrap="square" lIns="91425" tIns="91425" rIns="91425" bIns="91425" anchor="t" anchorCtr="0">
            <a:noAutofit/>
          </a:bodyPr>
          <a:lstStyle/>
          <a:p>
            <a:pPr marL="457200" lvl="0" indent="-400050" algn="l" rtl="0">
              <a:lnSpc>
                <a:spcPct val="100000"/>
              </a:lnSpc>
              <a:spcBef>
                <a:spcPts val="0"/>
              </a:spcBef>
              <a:spcAft>
                <a:spcPts val="0"/>
              </a:spcAft>
              <a:buClr>
                <a:srgbClr val="000000"/>
              </a:buClr>
              <a:buSzPts val="2700"/>
              <a:buFont typeface="Times New Roman"/>
              <a:buChar char="●"/>
            </a:pPr>
            <a:r>
              <a:rPr lang="en" sz="2700">
                <a:solidFill>
                  <a:srgbClr val="000000"/>
                </a:solidFill>
                <a:latin typeface="Times New Roman"/>
                <a:ea typeface="Times New Roman"/>
                <a:cs typeface="Times New Roman"/>
                <a:sym typeface="Times New Roman"/>
              </a:rPr>
              <a:t>Need</a:t>
            </a:r>
            <a:endParaRPr sz="2700">
              <a:solidFill>
                <a:srgbClr val="000000"/>
              </a:solidFill>
              <a:latin typeface="Times New Roman"/>
              <a:ea typeface="Times New Roman"/>
              <a:cs typeface="Times New Roman"/>
              <a:sym typeface="Times New Roman"/>
            </a:endParaRPr>
          </a:p>
          <a:p>
            <a:pPr marL="457200" lvl="0" indent="-400050" algn="l" rtl="0">
              <a:lnSpc>
                <a:spcPct val="100000"/>
              </a:lnSpc>
              <a:spcBef>
                <a:spcPts val="0"/>
              </a:spcBef>
              <a:spcAft>
                <a:spcPts val="0"/>
              </a:spcAft>
              <a:buClr>
                <a:srgbClr val="000000"/>
              </a:buClr>
              <a:buSzPts val="2700"/>
              <a:buFont typeface="Times New Roman"/>
              <a:buChar char="●"/>
            </a:pPr>
            <a:r>
              <a:rPr lang="en" sz="2700">
                <a:solidFill>
                  <a:srgbClr val="000000"/>
                </a:solidFill>
                <a:latin typeface="Times New Roman"/>
                <a:ea typeface="Times New Roman"/>
                <a:cs typeface="Times New Roman"/>
                <a:sym typeface="Times New Roman"/>
              </a:rPr>
              <a:t>Mechanical Design</a:t>
            </a:r>
            <a:endParaRPr sz="2700">
              <a:solidFill>
                <a:srgbClr val="000000"/>
              </a:solidFill>
              <a:latin typeface="Times New Roman"/>
              <a:ea typeface="Times New Roman"/>
              <a:cs typeface="Times New Roman"/>
              <a:sym typeface="Times New Roman"/>
            </a:endParaRPr>
          </a:p>
          <a:p>
            <a:pPr marL="457200" lvl="0" indent="-400050" algn="l" rtl="0">
              <a:lnSpc>
                <a:spcPct val="100000"/>
              </a:lnSpc>
              <a:spcBef>
                <a:spcPts val="0"/>
              </a:spcBef>
              <a:spcAft>
                <a:spcPts val="0"/>
              </a:spcAft>
              <a:buClr>
                <a:srgbClr val="000000"/>
              </a:buClr>
              <a:buSzPts val="2700"/>
              <a:buFont typeface="Times New Roman"/>
              <a:buChar char="●"/>
            </a:pPr>
            <a:r>
              <a:rPr lang="en" sz="2700">
                <a:solidFill>
                  <a:srgbClr val="000000"/>
                </a:solidFill>
                <a:latin typeface="Times New Roman"/>
                <a:ea typeface="Times New Roman"/>
                <a:cs typeface="Times New Roman"/>
                <a:sym typeface="Times New Roman"/>
              </a:rPr>
              <a:t>Modelling and Simulation</a:t>
            </a:r>
            <a:endParaRPr sz="2700">
              <a:solidFill>
                <a:srgbClr val="000000"/>
              </a:solidFill>
              <a:latin typeface="Times New Roman"/>
              <a:ea typeface="Times New Roman"/>
              <a:cs typeface="Times New Roman"/>
              <a:sym typeface="Times New Roman"/>
            </a:endParaRPr>
          </a:p>
          <a:p>
            <a:pPr marL="457200" lvl="0" indent="-400050" algn="l" rtl="0">
              <a:lnSpc>
                <a:spcPct val="100000"/>
              </a:lnSpc>
              <a:spcBef>
                <a:spcPts val="0"/>
              </a:spcBef>
              <a:spcAft>
                <a:spcPts val="0"/>
              </a:spcAft>
              <a:buClr>
                <a:srgbClr val="000000"/>
              </a:buClr>
              <a:buSzPts val="2700"/>
              <a:buFont typeface="Times New Roman"/>
              <a:buChar char="●"/>
            </a:pPr>
            <a:r>
              <a:rPr lang="en" sz="2700">
                <a:solidFill>
                  <a:srgbClr val="000000"/>
                </a:solidFill>
                <a:latin typeface="Times New Roman"/>
                <a:ea typeface="Times New Roman"/>
                <a:cs typeface="Times New Roman"/>
                <a:sym typeface="Times New Roman"/>
              </a:rPr>
              <a:t>Detection Using Deep Learning</a:t>
            </a:r>
            <a:endParaRPr sz="2700">
              <a:solidFill>
                <a:srgbClr val="000000"/>
              </a:solidFill>
              <a:latin typeface="Times New Roman"/>
              <a:ea typeface="Times New Roman"/>
              <a:cs typeface="Times New Roman"/>
              <a:sym typeface="Times New Roman"/>
            </a:endParaRPr>
          </a:p>
          <a:p>
            <a:pPr marL="457200" lvl="0" indent="-400050" algn="l" rtl="0">
              <a:lnSpc>
                <a:spcPct val="100000"/>
              </a:lnSpc>
              <a:spcBef>
                <a:spcPts val="0"/>
              </a:spcBef>
              <a:spcAft>
                <a:spcPts val="0"/>
              </a:spcAft>
              <a:buClr>
                <a:srgbClr val="000000"/>
              </a:buClr>
              <a:buSzPts val="2700"/>
              <a:buFont typeface="Times New Roman"/>
              <a:buChar char="●"/>
            </a:pPr>
            <a:r>
              <a:rPr lang="en" sz="2700">
                <a:solidFill>
                  <a:srgbClr val="000000"/>
                </a:solidFill>
                <a:latin typeface="Times New Roman"/>
                <a:ea typeface="Times New Roman"/>
                <a:cs typeface="Times New Roman"/>
                <a:sym typeface="Times New Roman"/>
              </a:rPr>
              <a:t>Results</a:t>
            </a:r>
            <a:endParaRPr sz="2700">
              <a:solidFill>
                <a:srgbClr val="000000"/>
              </a:solidFill>
              <a:latin typeface="Times New Roman"/>
              <a:ea typeface="Times New Roman"/>
              <a:cs typeface="Times New Roman"/>
              <a:sym typeface="Times New Roman"/>
            </a:endParaRPr>
          </a:p>
          <a:p>
            <a:pPr marL="457200" lvl="0" indent="-400050" algn="l" rtl="0">
              <a:lnSpc>
                <a:spcPct val="100000"/>
              </a:lnSpc>
              <a:spcBef>
                <a:spcPts val="0"/>
              </a:spcBef>
              <a:spcAft>
                <a:spcPts val="0"/>
              </a:spcAft>
              <a:buClr>
                <a:srgbClr val="000000"/>
              </a:buClr>
              <a:buSzPts val="2700"/>
              <a:buFont typeface="Times New Roman"/>
              <a:buChar char="●"/>
            </a:pPr>
            <a:r>
              <a:rPr lang="en" sz="2700">
                <a:solidFill>
                  <a:srgbClr val="000000"/>
                </a:solidFill>
                <a:latin typeface="Times New Roman"/>
                <a:ea typeface="Times New Roman"/>
                <a:cs typeface="Times New Roman"/>
                <a:sym typeface="Times New Roman"/>
              </a:rPr>
              <a:t>Questions</a:t>
            </a:r>
            <a:endParaRPr sz="27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300"/>
              <a:buNone/>
            </a:pPr>
            <a:endParaRPr sz="1600">
              <a:solidFill>
                <a:schemeClr val="lt2"/>
              </a:solidFill>
            </a:endParaRPr>
          </a:p>
          <a:p>
            <a:pPr marL="0" lvl="0" indent="0" algn="l" rtl="0">
              <a:lnSpc>
                <a:spcPct val="115000"/>
              </a:lnSpc>
              <a:spcBef>
                <a:spcPts val="0"/>
              </a:spcBef>
              <a:spcAft>
                <a:spcPts val="1600"/>
              </a:spcAft>
              <a:buSzPts val="1300"/>
              <a:buNone/>
            </a:pPr>
            <a:endParaRPr/>
          </a:p>
        </p:txBody>
      </p:sp>
      <p:sp>
        <p:nvSpPr>
          <p:cNvPr id="74" name="Google Shape;7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16"/>
        <p:cNvGrpSpPr/>
        <p:nvPr/>
      </p:nvGrpSpPr>
      <p:grpSpPr>
        <a:xfrm>
          <a:off x="0" y="0"/>
          <a:ext cx="0" cy="0"/>
          <a:chOff x="0" y="0"/>
          <a:chExt cx="0" cy="0"/>
        </a:xfrm>
      </p:grpSpPr>
      <p:sp>
        <p:nvSpPr>
          <p:cNvPr id="217" name="Google Shape;217;p32"/>
          <p:cNvSpPr txBox="1">
            <a:spLocks noGrp="1"/>
          </p:cNvSpPr>
          <p:nvPr>
            <p:ph type="title"/>
          </p:nvPr>
        </p:nvSpPr>
        <p:spPr>
          <a:xfrm>
            <a:off x="311300" y="500925"/>
            <a:ext cx="3704400" cy="204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Deep Learning Approach</a:t>
            </a:r>
            <a:endParaRPr/>
          </a:p>
          <a:p>
            <a:pPr marL="0" lvl="0" indent="0" algn="l" rtl="0">
              <a:lnSpc>
                <a:spcPct val="100000"/>
              </a:lnSpc>
              <a:spcBef>
                <a:spcPts val="0"/>
              </a:spcBef>
              <a:spcAft>
                <a:spcPts val="0"/>
              </a:spcAft>
              <a:buSzPts val="2800"/>
              <a:buNone/>
            </a:pPr>
            <a:endParaRPr/>
          </a:p>
          <a:p>
            <a:pPr marL="0" lvl="0" indent="0" algn="l" rtl="0">
              <a:lnSpc>
                <a:spcPct val="100000"/>
              </a:lnSpc>
              <a:spcBef>
                <a:spcPts val="0"/>
              </a:spcBef>
              <a:spcAft>
                <a:spcPts val="0"/>
              </a:spcAft>
              <a:buSzPts val="2800"/>
              <a:buNone/>
            </a:pPr>
            <a:r>
              <a:rPr lang="en"/>
              <a:t>ResNet 34, 50, 101</a:t>
            </a:r>
            <a:endParaRPr/>
          </a:p>
          <a:p>
            <a:pPr marL="0" lvl="0" indent="0" algn="l" rtl="0">
              <a:lnSpc>
                <a:spcPct val="100000"/>
              </a:lnSpc>
              <a:spcBef>
                <a:spcPts val="0"/>
              </a:spcBef>
              <a:spcAft>
                <a:spcPts val="0"/>
              </a:spcAft>
              <a:buSzPts val="2800"/>
              <a:buNone/>
            </a:pPr>
            <a:r>
              <a:rPr lang="en"/>
              <a:t>Proposed Approach</a:t>
            </a:r>
            <a:endParaRPr/>
          </a:p>
          <a:p>
            <a:pPr marL="0" lvl="0" indent="0" algn="l" rtl="0">
              <a:lnSpc>
                <a:spcPct val="100000"/>
              </a:lnSpc>
              <a:spcBef>
                <a:spcPts val="0"/>
              </a:spcBef>
              <a:spcAft>
                <a:spcPts val="0"/>
              </a:spcAft>
              <a:buSzPts val="2800"/>
              <a:buNone/>
            </a:pPr>
            <a:endParaRPr/>
          </a:p>
          <a:p>
            <a:pPr marL="0" lvl="0" indent="0" algn="l" rtl="0">
              <a:lnSpc>
                <a:spcPct val="100000"/>
              </a:lnSpc>
              <a:spcBef>
                <a:spcPts val="0"/>
              </a:spcBef>
              <a:spcAft>
                <a:spcPts val="0"/>
              </a:spcAft>
              <a:buSzPts val="2800"/>
              <a:buNone/>
            </a:pPr>
            <a:endParaRPr/>
          </a:p>
        </p:txBody>
      </p:sp>
      <p:sp>
        <p:nvSpPr>
          <p:cNvPr id="218" name="Google Shape;218;p32"/>
          <p:cNvSpPr txBox="1">
            <a:spLocks noGrp="1"/>
          </p:cNvSpPr>
          <p:nvPr>
            <p:ph type="body" idx="2"/>
          </p:nvPr>
        </p:nvSpPr>
        <p:spPr>
          <a:xfrm>
            <a:off x="4649600" y="42625"/>
            <a:ext cx="4249800" cy="4111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400">
                <a:solidFill>
                  <a:srgbClr val="000000"/>
                </a:solidFill>
                <a:latin typeface="Times New Roman"/>
                <a:ea typeface="Times New Roman"/>
                <a:cs typeface="Times New Roman"/>
                <a:sym typeface="Times New Roman"/>
              </a:rPr>
              <a:t>In the previous approach, we tried the InceptionV3 model with some changes to the last layers and addition of some layers to the model. This time we tried something different from our previous approach trying out ResNet34, ResNet50 and ResNet101 with some tweaks in the last layers of the model. Before moving to stats or results obtained after applying our custom model to the problem, let's first dive more into the model structure of ResNet and discover some key features that set it out from other types of architectures.</a:t>
            </a:r>
            <a:endParaRPr sz="1400">
              <a:solidFill>
                <a:srgbClr val="000000"/>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 sz="1400">
                <a:solidFill>
                  <a:srgbClr val="000000"/>
                </a:solidFill>
                <a:latin typeface="Times New Roman"/>
                <a:ea typeface="Times New Roman"/>
                <a:cs typeface="Times New Roman"/>
                <a:sym typeface="Times New Roman"/>
              </a:rPr>
              <a:t>ResNet helps the model to improve the accuracy by the residual network. The residual network helps with the pseudo memory from the skipped layer as well as the previous to previous layer.</a:t>
            </a:r>
            <a:endParaRPr sz="1400">
              <a:solidFill>
                <a:srgbClr val="000000"/>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endParaRPr sz="1400">
              <a:solidFill>
                <a:srgbClr val="000000"/>
              </a:solidFill>
              <a:latin typeface="Times New Roman"/>
              <a:ea typeface="Times New Roman"/>
              <a:cs typeface="Times New Roman"/>
              <a:sym typeface="Times New Roman"/>
            </a:endParaRPr>
          </a:p>
          <a:p>
            <a:pPr marL="0" lvl="0" indent="0" algn="just" rtl="0">
              <a:lnSpc>
                <a:spcPct val="150000"/>
              </a:lnSpc>
              <a:spcBef>
                <a:spcPts val="0"/>
              </a:spcBef>
              <a:spcAft>
                <a:spcPts val="0"/>
              </a:spcAft>
              <a:buSzPts val="1300"/>
              <a:buNone/>
            </a:pPr>
            <a:endParaRPr sz="1400">
              <a:solidFill>
                <a:srgbClr val="000000"/>
              </a:solidFill>
              <a:latin typeface="Times New Roman"/>
              <a:ea typeface="Times New Roman"/>
              <a:cs typeface="Times New Roman"/>
              <a:sym typeface="Times New Roman"/>
            </a:endParaRPr>
          </a:p>
        </p:txBody>
      </p:sp>
      <p:sp>
        <p:nvSpPr>
          <p:cNvPr id="219" name="Google Shape;219;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3"/>
          <p:cNvSpPr txBox="1">
            <a:spLocks noGrp="1"/>
          </p:cNvSpPr>
          <p:nvPr>
            <p:ph type="title"/>
          </p:nvPr>
        </p:nvSpPr>
        <p:spPr>
          <a:xfrm>
            <a:off x="311300" y="500925"/>
            <a:ext cx="3704400" cy="204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Deep Learning Approach </a:t>
            </a:r>
            <a:endParaRPr/>
          </a:p>
          <a:p>
            <a:pPr marL="0" lvl="0" indent="0" algn="l" rtl="0">
              <a:lnSpc>
                <a:spcPct val="100000"/>
              </a:lnSpc>
              <a:spcBef>
                <a:spcPts val="0"/>
              </a:spcBef>
              <a:spcAft>
                <a:spcPts val="0"/>
              </a:spcAft>
              <a:buSzPts val="2800"/>
              <a:buNone/>
            </a:pPr>
            <a:r>
              <a:rPr lang="en"/>
              <a:t>(Transfer</a:t>
            </a:r>
            <a:endParaRPr/>
          </a:p>
          <a:p>
            <a:pPr marL="0" lvl="0" indent="0" algn="l" rtl="0">
              <a:lnSpc>
                <a:spcPct val="100000"/>
              </a:lnSpc>
              <a:spcBef>
                <a:spcPts val="0"/>
              </a:spcBef>
              <a:spcAft>
                <a:spcPts val="0"/>
              </a:spcAft>
              <a:buSzPts val="2800"/>
              <a:buNone/>
            </a:pPr>
            <a:r>
              <a:rPr lang="en"/>
              <a:t>Learning)</a:t>
            </a:r>
            <a:endParaRPr/>
          </a:p>
          <a:p>
            <a:pPr marL="0" lvl="0" indent="0" algn="l" rtl="0">
              <a:lnSpc>
                <a:spcPct val="100000"/>
              </a:lnSpc>
              <a:spcBef>
                <a:spcPts val="0"/>
              </a:spcBef>
              <a:spcAft>
                <a:spcPts val="0"/>
              </a:spcAft>
              <a:buSzPts val="2800"/>
              <a:buNone/>
            </a:pPr>
            <a:endParaRPr/>
          </a:p>
          <a:p>
            <a:pPr marL="0" lvl="0" indent="0" algn="l" rtl="0">
              <a:lnSpc>
                <a:spcPct val="100000"/>
              </a:lnSpc>
              <a:spcBef>
                <a:spcPts val="0"/>
              </a:spcBef>
              <a:spcAft>
                <a:spcPts val="0"/>
              </a:spcAft>
              <a:buSzPts val="2800"/>
              <a:buNone/>
            </a:pPr>
            <a:r>
              <a:rPr lang="en"/>
              <a:t>VGG vs ResNet 34</a:t>
            </a:r>
            <a:endParaRPr/>
          </a:p>
        </p:txBody>
      </p:sp>
      <p:sp>
        <p:nvSpPr>
          <p:cNvPr id="225" name="Google Shape;225;p33"/>
          <p:cNvSpPr txBox="1"/>
          <p:nvPr/>
        </p:nvSpPr>
        <p:spPr>
          <a:xfrm>
            <a:off x="4911013" y="4421575"/>
            <a:ext cx="3897900" cy="44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226" name="Google Shape;226;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21</a:t>
            </a:fld>
            <a:endParaRPr/>
          </a:p>
        </p:txBody>
      </p:sp>
      <p:pic>
        <p:nvPicPr>
          <p:cNvPr id="227" name="Google Shape;227;p33"/>
          <p:cNvPicPr preferRelativeResize="0"/>
          <p:nvPr/>
        </p:nvPicPr>
        <p:blipFill>
          <a:blip r:embed="rId3">
            <a:alphaModFix/>
          </a:blip>
          <a:stretch>
            <a:fillRect/>
          </a:stretch>
        </p:blipFill>
        <p:spPr>
          <a:xfrm rot="-5400000">
            <a:off x="4655125" y="1305775"/>
            <a:ext cx="4409676" cy="1912309"/>
          </a:xfrm>
          <a:prstGeom prst="rect">
            <a:avLst/>
          </a:prstGeom>
          <a:noFill/>
          <a:ln>
            <a:noFill/>
          </a:ln>
        </p:spPr>
      </p:pic>
      <p:sp>
        <p:nvSpPr>
          <p:cNvPr id="228" name="Google Shape;228;p33"/>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
        <p:nvSpPr>
          <p:cNvPr id="229" name="Google Shape;229;p33"/>
          <p:cNvSpPr txBox="1"/>
          <p:nvPr/>
        </p:nvSpPr>
        <p:spPr>
          <a:xfrm>
            <a:off x="4881663" y="4618600"/>
            <a:ext cx="4190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Roboto"/>
                <a:ea typeface="Roboto"/>
                <a:cs typeface="Roboto"/>
                <a:sym typeface="Roboto"/>
              </a:rPr>
              <a:t>Fig.5.2 Comparison of ResNet (plain and residual) vs VGG [33]</a:t>
            </a:r>
            <a:endParaRPr sz="11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p:nvPr>
        </p:nvSpPr>
        <p:spPr>
          <a:xfrm>
            <a:off x="359426" y="1195319"/>
            <a:ext cx="4130071" cy="2297276"/>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ts val="2800"/>
              <a:buNone/>
            </a:pPr>
            <a:r>
              <a:rPr lang="en"/>
              <a:t>Proposed Methods for Training ResNet as Base Model and Custom Layers at the end of the Model</a:t>
            </a:r>
            <a:endParaRPr/>
          </a:p>
        </p:txBody>
      </p:sp>
      <p:sp>
        <p:nvSpPr>
          <p:cNvPr id="235" name="Google Shape;235;p34"/>
          <p:cNvSpPr txBox="1">
            <a:spLocks noGrp="1"/>
          </p:cNvSpPr>
          <p:nvPr>
            <p:ph type="body" idx="2"/>
          </p:nvPr>
        </p:nvSpPr>
        <p:spPr>
          <a:xfrm>
            <a:off x="4879025" y="500925"/>
            <a:ext cx="3954000" cy="4111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SzPts val="1300"/>
              <a:buNone/>
            </a:pPr>
            <a:r>
              <a:rPr lang="en" sz="1500">
                <a:solidFill>
                  <a:srgbClr val="000000"/>
                </a:solidFill>
                <a:latin typeface="Times New Roman"/>
                <a:ea typeface="Times New Roman"/>
                <a:cs typeface="Times New Roman"/>
                <a:sym typeface="Times New Roman"/>
              </a:rPr>
              <a:t>We have tweaked the model using the base model as ResNet and adding some layers at the end to enhance the accuracy of the model. So the final model looks like:-</a:t>
            </a:r>
            <a:endParaRPr sz="1500">
              <a:solidFill>
                <a:srgbClr val="000000"/>
              </a:solidFill>
              <a:latin typeface="Times New Roman"/>
              <a:ea typeface="Times New Roman"/>
              <a:cs typeface="Times New Roman"/>
              <a:sym typeface="Times New Roman"/>
            </a:endParaRPr>
          </a:p>
          <a:p>
            <a:pPr marL="0" lvl="0" indent="0" algn="just" rtl="0">
              <a:lnSpc>
                <a:spcPct val="150000"/>
              </a:lnSpc>
              <a:spcBef>
                <a:spcPts val="0"/>
              </a:spcBef>
              <a:spcAft>
                <a:spcPts val="0"/>
              </a:spcAft>
              <a:buSzPts val="1300"/>
              <a:buNone/>
            </a:pPr>
            <a:endParaRPr sz="1500">
              <a:solidFill>
                <a:srgbClr val="000000"/>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endParaRPr sz="1500">
              <a:solidFill>
                <a:srgbClr val="000000"/>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endParaRPr sz="1500">
              <a:solidFill>
                <a:srgbClr val="000000"/>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endParaRPr sz="1500">
              <a:solidFill>
                <a:srgbClr val="000000"/>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endParaRPr sz="1500">
              <a:solidFill>
                <a:srgbClr val="000000"/>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 sz="1500">
                <a:solidFill>
                  <a:srgbClr val="000000"/>
                </a:solidFill>
                <a:latin typeface="Times New Roman"/>
                <a:ea typeface="Times New Roman"/>
                <a:cs typeface="Times New Roman"/>
                <a:sym typeface="Times New Roman"/>
              </a:rPr>
              <a:t>Adding this tweak at the end of the layer we increased the final validation accuracy from 89% to 96%.</a:t>
            </a:r>
            <a:endParaRPr sz="1500">
              <a:solidFill>
                <a:srgbClr val="000000"/>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endParaRPr sz="15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1600"/>
              </a:spcAft>
              <a:buSzPts val="1300"/>
              <a:buNone/>
            </a:pPr>
            <a:endParaRPr/>
          </a:p>
        </p:txBody>
      </p:sp>
      <p:sp>
        <p:nvSpPr>
          <p:cNvPr id="236" name="Google Shape;236;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22</a:t>
            </a:fld>
            <a:endParaRPr/>
          </a:p>
        </p:txBody>
      </p:sp>
      <p:pic>
        <p:nvPicPr>
          <p:cNvPr id="237" name="Google Shape;237;p34"/>
          <p:cNvPicPr preferRelativeResize="0"/>
          <p:nvPr/>
        </p:nvPicPr>
        <p:blipFill>
          <a:blip r:embed="rId3">
            <a:alphaModFix/>
          </a:blip>
          <a:stretch>
            <a:fillRect/>
          </a:stretch>
        </p:blipFill>
        <p:spPr>
          <a:xfrm>
            <a:off x="4735275" y="2053075"/>
            <a:ext cx="4285877" cy="1358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 </a:t>
            </a:r>
            <a:endParaRPr/>
          </a:p>
          <a:p>
            <a:pPr marL="0" lvl="0" indent="0" algn="l" rtl="0">
              <a:spcBef>
                <a:spcPts val="0"/>
              </a:spcBef>
              <a:spcAft>
                <a:spcPts val="0"/>
              </a:spcAft>
              <a:buNone/>
            </a:pPr>
            <a:endParaRPr/>
          </a:p>
        </p:txBody>
      </p:sp>
      <p:sp>
        <p:nvSpPr>
          <p:cNvPr id="243" name="Google Shape;24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23</a:t>
            </a:fld>
            <a:endParaRPr/>
          </a:p>
        </p:txBody>
      </p:sp>
      <p:pic>
        <p:nvPicPr>
          <p:cNvPr id="244" name="Google Shape;244;p35"/>
          <p:cNvPicPr preferRelativeResize="0"/>
          <p:nvPr/>
        </p:nvPicPr>
        <p:blipFill rotWithShape="1">
          <a:blip r:embed="rId3">
            <a:alphaModFix/>
          </a:blip>
          <a:srcRect l="4479" t="22402"/>
          <a:stretch/>
        </p:blipFill>
        <p:spPr>
          <a:xfrm>
            <a:off x="180850" y="1677650"/>
            <a:ext cx="8520601" cy="22197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6"/>
          <p:cNvSpPr txBox="1">
            <a:spLocks noGrp="1"/>
          </p:cNvSpPr>
          <p:nvPr>
            <p:ph type="title"/>
          </p:nvPr>
        </p:nvSpPr>
        <p:spPr>
          <a:xfrm>
            <a:off x="2049675" y="1789175"/>
            <a:ext cx="5334900" cy="12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Results</a:t>
            </a:r>
            <a:endParaRPr>
              <a:latin typeface="Times New Roman"/>
              <a:ea typeface="Times New Roman"/>
              <a:cs typeface="Times New Roman"/>
              <a:sym typeface="Times New Roman"/>
            </a:endParaRPr>
          </a:p>
        </p:txBody>
      </p:sp>
      <p:sp>
        <p:nvSpPr>
          <p:cNvPr id="250" name="Google Shape;250;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solidFill>
                  <a:schemeClr val="lt1"/>
                </a:solidFill>
              </a:rPr>
              <a:t>24</a:t>
            </a:fld>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title"/>
          </p:nvPr>
        </p:nvSpPr>
        <p:spPr>
          <a:xfrm>
            <a:off x="251450" y="119175"/>
            <a:ext cx="85206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Teleoperation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6" name="Google Shape;25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25</a:t>
            </a:fld>
            <a:endParaRPr/>
          </a:p>
        </p:txBody>
      </p:sp>
      <p:pic>
        <p:nvPicPr>
          <p:cNvPr id="257" name="Google Shape;257;p37"/>
          <p:cNvPicPr preferRelativeResize="0"/>
          <p:nvPr/>
        </p:nvPicPr>
        <p:blipFill>
          <a:blip r:embed="rId3">
            <a:alphaModFix/>
          </a:blip>
          <a:stretch>
            <a:fillRect/>
          </a:stretch>
        </p:blipFill>
        <p:spPr>
          <a:xfrm>
            <a:off x="735325" y="803575"/>
            <a:ext cx="7873951" cy="3980198"/>
          </a:xfrm>
          <a:prstGeom prst="rect">
            <a:avLst/>
          </a:prstGeom>
          <a:noFill/>
          <a:ln>
            <a:noFill/>
          </a:ln>
        </p:spPr>
      </p:pic>
      <p:sp>
        <p:nvSpPr>
          <p:cNvPr id="258" name="Google Shape;258;p37"/>
          <p:cNvSpPr txBox="1"/>
          <p:nvPr/>
        </p:nvSpPr>
        <p:spPr>
          <a:xfrm>
            <a:off x="893200" y="4743300"/>
            <a:ext cx="75582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Roboto"/>
                <a:ea typeface="Roboto"/>
                <a:cs typeface="Roboto"/>
                <a:sym typeface="Roboto"/>
              </a:rPr>
              <a:t>Fig.6.1: Road Traversing through Teleoperation</a:t>
            </a:r>
            <a:endParaRPr sz="11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Accuracy &amp; Loss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64" name="Google Shape;264;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26</a:t>
            </a:fld>
            <a:endParaRPr/>
          </a:p>
        </p:txBody>
      </p:sp>
      <p:pic>
        <p:nvPicPr>
          <p:cNvPr id="265" name="Google Shape;265;p38"/>
          <p:cNvPicPr preferRelativeResize="0"/>
          <p:nvPr/>
        </p:nvPicPr>
        <p:blipFill>
          <a:blip r:embed="rId3">
            <a:alphaModFix/>
          </a:blip>
          <a:stretch>
            <a:fillRect/>
          </a:stretch>
        </p:blipFill>
        <p:spPr>
          <a:xfrm>
            <a:off x="752950" y="1913325"/>
            <a:ext cx="4092750" cy="2665253"/>
          </a:xfrm>
          <a:prstGeom prst="rect">
            <a:avLst/>
          </a:prstGeom>
          <a:noFill/>
          <a:ln>
            <a:noFill/>
          </a:ln>
        </p:spPr>
      </p:pic>
      <p:pic>
        <p:nvPicPr>
          <p:cNvPr id="266" name="Google Shape;266;p38"/>
          <p:cNvPicPr preferRelativeResize="0"/>
          <p:nvPr/>
        </p:nvPicPr>
        <p:blipFill>
          <a:blip r:embed="rId4">
            <a:alphaModFix/>
          </a:blip>
          <a:stretch>
            <a:fillRect/>
          </a:stretch>
        </p:blipFill>
        <p:spPr>
          <a:xfrm>
            <a:off x="4926063" y="2056224"/>
            <a:ext cx="3906275" cy="2379445"/>
          </a:xfrm>
          <a:prstGeom prst="rect">
            <a:avLst/>
          </a:prstGeom>
          <a:noFill/>
          <a:ln>
            <a:noFill/>
          </a:ln>
        </p:spPr>
      </p:pic>
      <p:sp>
        <p:nvSpPr>
          <p:cNvPr id="267" name="Google Shape;267;p38"/>
          <p:cNvSpPr txBox="1"/>
          <p:nvPr/>
        </p:nvSpPr>
        <p:spPr>
          <a:xfrm>
            <a:off x="5305088" y="4407113"/>
            <a:ext cx="3148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Roboto"/>
                <a:ea typeface="Roboto"/>
                <a:cs typeface="Roboto"/>
                <a:sym typeface="Roboto"/>
              </a:rPr>
              <a:t>Fig.6.3: Model Loss</a:t>
            </a:r>
            <a:r>
              <a:rPr lang="en">
                <a:latin typeface="Roboto"/>
                <a:ea typeface="Roboto"/>
                <a:cs typeface="Roboto"/>
                <a:sym typeface="Roboto"/>
              </a:rPr>
              <a:t> </a:t>
            </a:r>
            <a:endParaRPr>
              <a:latin typeface="Roboto"/>
              <a:ea typeface="Roboto"/>
              <a:cs typeface="Roboto"/>
              <a:sym typeface="Roboto"/>
            </a:endParaRPr>
          </a:p>
        </p:txBody>
      </p:sp>
      <p:sp>
        <p:nvSpPr>
          <p:cNvPr id="268" name="Google Shape;268;p38"/>
          <p:cNvSpPr txBox="1"/>
          <p:nvPr/>
        </p:nvSpPr>
        <p:spPr>
          <a:xfrm>
            <a:off x="1275800" y="4430225"/>
            <a:ext cx="2903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Roboto"/>
                <a:ea typeface="Roboto"/>
                <a:cs typeface="Roboto"/>
                <a:sym typeface="Roboto"/>
              </a:rPr>
              <a:t>Fig.6.2: Model Accuracy</a:t>
            </a:r>
            <a:endParaRPr sz="9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9"/>
          <p:cNvSpPr txBox="1">
            <a:spLocks noGrp="1"/>
          </p:cNvSpPr>
          <p:nvPr>
            <p:ph type="title"/>
          </p:nvPr>
        </p:nvSpPr>
        <p:spPr>
          <a:xfrm>
            <a:off x="311700" y="269875"/>
            <a:ext cx="8520600" cy="70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700">
                <a:latin typeface="Times New Roman"/>
                <a:ea typeface="Times New Roman"/>
                <a:cs typeface="Times New Roman"/>
                <a:sym typeface="Times New Roman"/>
              </a:rPr>
              <a:t>Prediction</a:t>
            </a:r>
            <a:endParaRPr sz="3700">
              <a:latin typeface="Times New Roman"/>
              <a:ea typeface="Times New Roman"/>
              <a:cs typeface="Times New Roman"/>
              <a:sym typeface="Times New Roman"/>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74" name="Google Shape;27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27</a:t>
            </a:fld>
            <a:endParaRPr/>
          </a:p>
        </p:txBody>
      </p:sp>
      <p:pic>
        <p:nvPicPr>
          <p:cNvPr id="275" name="Google Shape;275;p39"/>
          <p:cNvPicPr preferRelativeResize="0"/>
          <p:nvPr/>
        </p:nvPicPr>
        <p:blipFill>
          <a:blip r:embed="rId3">
            <a:alphaModFix/>
          </a:blip>
          <a:stretch>
            <a:fillRect/>
          </a:stretch>
        </p:blipFill>
        <p:spPr>
          <a:xfrm>
            <a:off x="104700" y="1392450"/>
            <a:ext cx="4467300" cy="2776600"/>
          </a:xfrm>
          <a:prstGeom prst="rect">
            <a:avLst/>
          </a:prstGeom>
          <a:noFill/>
          <a:ln>
            <a:noFill/>
          </a:ln>
        </p:spPr>
      </p:pic>
      <p:pic>
        <p:nvPicPr>
          <p:cNvPr id="276" name="Google Shape;276;p39"/>
          <p:cNvPicPr preferRelativeResize="0"/>
          <p:nvPr/>
        </p:nvPicPr>
        <p:blipFill>
          <a:blip r:embed="rId4">
            <a:alphaModFix/>
          </a:blip>
          <a:stretch>
            <a:fillRect/>
          </a:stretch>
        </p:blipFill>
        <p:spPr>
          <a:xfrm>
            <a:off x="4664700" y="1528300"/>
            <a:ext cx="4226775" cy="2640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28</a:t>
            </a:fld>
            <a:endParaRPr/>
          </a:p>
        </p:txBody>
      </p:sp>
      <p:pic>
        <p:nvPicPr>
          <p:cNvPr id="282" name="Google Shape;282;p40"/>
          <p:cNvPicPr preferRelativeResize="0"/>
          <p:nvPr/>
        </p:nvPicPr>
        <p:blipFill>
          <a:blip r:embed="rId3">
            <a:alphaModFix/>
          </a:blip>
          <a:stretch>
            <a:fillRect/>
          </a:stretch>
        </p:blipFill>
        <p:spPr>
          <a:xfrm>
            <a:off x="472175" y="1740700"/>
            <a:ext cx="3867651" cy="2679500"/>
          </a:xfrm>
          <a:prstGeom prst="rect">
            <a:avLst/>
          </a:prstGeom>
          <a:noFill/>
          <a:ln>
            <a:noFill/>
          </a:ln>
        </p:spPr>
      </p:pic>
      <p:pic>
        <p:nvPicPr>
          <p:cNvPr id="283" name="Google Shape;283;p40"/>
          <p:cNvPicPr preferRelativeResize="0"/>
          <p:nvPr/>
        </p:nvPicPr>
        <p:blipFill>
          <a:blip r:embed="rId4">
            <a:alphaModFix/>
          </a:blip>
          <a:stretch>
            <a:fillRect/>
          </a:stretch>
        </p:blipFill>
        <p:spPr>
          <a:xfrm>
            <a:off x="4410150" y="1740700"/>
            <a:ext cx="4659075" cy="2820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1"/>
          <p:cNvSpPr txBox="1">
            <a:spLocks noGrp="1"/>
          </p:cNvSpPr>
          <p:nvPr>
            <p:ph type="title"/>
          </p:nvPr>
        </p:nvSpPr>
        <p:spPr>
          <a:xfrm>
            <a:off x="328808" y="118853"/>
            <a:ext cx="8418000" cy="12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a:latin typeface="Times New Roman"/>
                <a:ea typeface="Times New Roman"/>
                <a:cs typeface="Times New Roman"/>
                <a:sym typeface="Times New Roman"/>
              </a:rPr>
              <a:t>Demonstration</a:t>
            </a:r>
            <a:endParaRPr sz="9000">
              <a:latin typeface="Times New Roman"/>
              <a:ea typeface="Times New Roman"/>
              <a:cs typeface="Times New Roman"/>
              <a:sym typeface="Times New Roman"/>
            </a:endParaRPr>
          </a:p>
        </p:txBody>
      </p:sp>
      <p:sp>
        <p:nvSpPr>
          <p:cNvPr id="289" name="Google Shape;28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29</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959" y="1139041"/>
            <a:ext cx="7177697" cy="40044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31400" y="1435200"/>
            <a:ext cx="3704400" cy="2049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800"/>
              <a:t>Need of Pothole Detection Robot</a:t>
            </a:r>
            <a:endParaRPr sz="3800"/>
          </a:p>
        </p:txBody>
      </p:sp>
      <p:sp>
        <p:nvSpPr>
          <p:cNvPr id="80" name="Google Shape;80;p15"/>
          <p:cNvSpPr txBox="1">
            <a:spLocks noGrp="1"/>
          </p:cNvSpPr>
          <p:nvPr>
            <p:ph type="body" idx="2"/>
          </p:nvPr>
        </p:nvSpPr>
        <p:spPr>
          <a:xfrm>
            <a:off x="4879025" y="500925"/>
            <a:ext cx="3954000" cy="4111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000000"/>
              </a:buClr>
              <a:buSzPts val="1300"/>
              <a:buFont typeface="Times New Roman"/>
              <a:buChar char="●"/>
            </a:pPr>
            <a:r>
              <a:rPr lang="en">
                <a:solidFill>
                  <a:srgbClr val="000000"/>
                </a:solidFill>
                <a:latin typeface="Times New Roman"/>
                <a:ea typeface="Times New Roman"/>
                <a:cs typeface="Times New Roman"/>
                <a:sym typeface="Times New Roman"/>
              </a:rPr>
              <a:t>Pothole is a type of disruption/disturbance in the surface of roadway where a portion of the road material has broken away, leaving a hole.</a:t>
            </a:r>
            <a:endParaRPr>
              <a:solidFill>
                <a:srgbClr val="000000"/>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rgbClr val="000000"/>
              </a:buClr>
              <a:buSzPts val="1300"/>
              <a:buFont typeface="Times New Roman"/>
              <a:buChar char="●"/>
            </a:pPr>
            <a:r>
              <a:rPr lang="en">
                <a:solidFill>
                  <a:srgbClr val="000000"/>
                </a:solidFill>
                <a:latin typeface="Times New Roman"/>
                <a:ea typeface="Times New Roman"/>
                <a:cs typeface="Times New Roman"/>
                <a:sym typeface="Times New Roman"/>
              </a:rPr>
              <a:t>Mostly potholes are formed due to fatigue of the road surface, insufficient pavement thickness, heavy rainfall, etc.</a:t>
            </a:r>
            <a:endParaRPr>
              <a:solidFill>
                <a:srgbClr val="000000"/>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rgbClr val="000000"/>
              </a:buClr>
              <a:buSzPts val="1300"/>
              <a:buFont typeface="Times New Roman"/>
              <a:buChar char="●"/>
            </a:pPr>
            <a:r>
              <a:rPr lang="en">
                <a:solidFill>
                  <a:srgbClr val="000000"/>
                </a:solidFill>
                <a:latin typeface="Times New Roman"/>
                <a:ea typeface="Times New Roman"/>
                <a:cs typeface="Times New Roman"/>
                <a:sym typeface="Times New Roman"/>
              </a:rPr>
              <a:t>Every year crores and crores of rupees are spent by the highway agencies in extensive pothole patch repairs.</a:t>
            </a:r>
            <a:endParaRPr>
              <a:solidFill>
                <a:srgbClr val="000000"/>
              </a:solidFill>
              <a:latin typeface="Times New Roman"/>
              <a:ea typeface="Times New Roman"/>
              <a:cs typeface="Times New Roman"/>
              <a:sym typeface="Times New Roman"/>
            </a:endParaRPr>
          </a:p>
        </p:txBody>
      </p:sp>
      <p:pic>
        <p:nvPicPr>
          <p:cNvPr id="81" name="Google Shape;81;p15"/>
          <p:cNvPicPr preferRelativeResize="0"/>
          <p:nvPr/>
        </p:nvPicPr>
        <p:blipFill rotWithShape="1">
          <a:blip r:embed="rId3">
            <a:alphaModFix/>
          </a:blip>
          <a:srcRect/>
          <a:stretch/>
        </p:blipFill>
        <p:spPr>
          <a:xfrm>
            <a:off x="5064275" y="2880075"/>
            <a:ext cx="3601764" cy="1828875"/>
          </a:xfrm>
          <a:prstGeom prst="rect">
            <a:avLst/>
          </a:prstGeom>
          <a:noFill/>
          <a:ln>
            <a:noFill/>
          </a:ln>
        </p:spPr>
      </p:pic>
      <p:sp>
        <p:nvSpPr>
          <p:cNvPr id="82" name="Google Shape;82;p15"/>
          <p:cNvSpPr txBox="1"/>
          <p:nvPr/>
        </p:nvSpPr>
        <p:spPr>
          <a:xfrm>
            <a:off x="5262863" y="4708950"/>
            <a:ext cx="3204600" cy="261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Times New Roman"/>
                <a:ea typeface="Times New Roman"/>
                <a:cs typeface="Times New Roman"/>
                <a:sym typeface="Times New Roman"/>
              </a:rPr>
              <a:t>Fig.1.1: Potholes [5] </a:t>
            </a:r>
            <a:endParaRPr sz="1100" b="0" i="0" u="none" strike="noStrike" cap="none">
              <a:solidFill>
                <a:srgbClr val="000000"/>
              </a:solidFill>
              <a:latin typeface="Roboto"/>
              <a:ea typeface="Roboto"/>
              <a:cs typeface="Roboto"/>
              <a:sym typeface="Roboto"/>
            </a:endParaRPr>
          </a:p>
        </p:txBody>
      </p:sp>
      <p:sp>
        <p:nvSpPr>
          <p:cNvPr id="83" name="Google Shape;83;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2"/>
          <p:cNvSpPr txBox="1">
            <a:spLocks noGrp="1"/>
          </p:cNvSpPr>
          <p:nvPr>
            <p:ph type="title"/>
          </p:nvPr>
        </p:nvSpPr>
        <p:spPr>
          <a:xfrm>
            <a:off x="412175" y="1729175"/>
            <a:ext cx="3706500" cy="250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800"/>
              <a:t>Future Works</a:t>
            </a:r>
            <a:endParaRPr sz="3800"/>
          </a:p>
          <a:p>
            <a:pPr marL="0" lvl="0" indent="0" algn="l" rtl="0">
              <a:lnSpc>
                <a:spcPct val="100000"/>
              </a:lnSpc>
              <a:spcBef>
                <a:spcPts val="0"/>
              </a:spcBef>
              <a:spcAft>
                <a:spcPts val="0"/>
              </a:spcAft>
              <a:buSzPts val="2800"/>
              <a:buNone/>
            </a:pPr>
            <a:endParaRPr sz="3800"/>
          </a:p>
        </p:txBody>
      </p:sp>
      <p:sp>
        <p:nvSpPr>
          <p:cNvPr id="296" name="Google Shape;296;p42"/>
          <p:cNvSpPr txBox="1">
            <a:spLocks noGrp="1"/>
          </p:cNvSpPr>
          <p:nvPr>
            <p:ph type="body" idx="1"/>
          </p:nvPr>
        </p:nvSpPr>
        <p:spPr>
          <a:xfrm>
            <a:off x="4644675" y="500925"/>
            <a:ext cx="4166400" cy="409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a:p>
            <a:pPr marL="285750" lvl="0" indent="-285750" algn="l" rtl="0">
              <a:lnSpc>
                <a:spcPct val="115000"/>
              </a:lnSpc>
              <a:spcBef>
                <a:spcPts val="1600"/>
              </a:spcBef>
              <a:spcAft>
                <a:spcPts val="0"/>
              </a:spcAft>
              <a:buSzPts val="1300"/>
              <a:buChar char="●"/>
            </a:pPr>
            <a:r>
              <a:rPr lang="en" sz="1600">
                <a:solidFill>
                  <a:srgbClr val="000000"/>
                </a:solidFill>
                <a:latin typeface="Times New Roman"/>
                <a:ea typeface="Times New Roman"/>
                <a:cs typeface="Times New Roman"/>
                <a:sym typeface="Times New Roman"/>
              </a:rPr>
              <a:t>Exploring different model architectures to provide better results like densenet 121.</a:t>
            </a:r>
            <a:endParaRPr sz="1600">
              <a:solidFill>
                <a:srgbClr val="000000"/>
              </a:solidFill>
              <a:latin typeface="Times New Roman"/>
              <a:ea typeface="Times New Roman"/>
              <a:cs typeface="Times New Roman"/>
              <a:sym typeface="Times New Roman"/>
            </a:endParaRPr>
          </a:p>
          <a:p>
            <a:pPr marL="285750" lvl="0" indent="-285750" algn="l" rtl="0">
              <a:lnSpc>
                <a:spcPct val="115000"/>
              </a:lnSpc>
              <a:spcBef>
                <a:spcPts val="1600"/>
              </a:spcBef>
              <a:spcAft>
                <a:spcPts val="0"/>
              </a:spcAft>
              <a:buSzPts val="1300"/>
              <a:buChar char="●"/>
            </a:pPr>
            <a:r>
              <a:rPr lang="en" sz="1600">
                <a:solidFill>
                  <a:srgbClr val="000000"/>
                </a:solidFill>
                <a:latin typeface="Times New Roman"/>
                <a:ea typeface="Times New Roman"/>
                <a:cs typeface="Times New Roman"/>
                <a:sym typeface="Times New Roman"/>
              </a:rPr>
              <a:t>To make the robot fully autonomous reducing considerably, the amount of human intervention.</a:t>
            </a:r>
            <a:endParaRPr sz="1600">
              <a:solidFill>
                <a:srgbClr val="000000"/>
              </a:solidFill>
              <a:latin typeface="Times New Roman"/>
              <a:ea typeface="Times New Roman"/>
              <a:cs typeface="Times New Roman"/>
              <a:sym typeface="Times New Roman"/>
            </a:endParaRPr>
          </a:p>
          <a:p>
            <a:pPr marL="285750" lvl="0" indent="-285750" algn="l" rtl="0">
              <a:lnSpc>
                <a:spcPct val="115000"/>
              </a:lnSpc>
              <a:spcBef>
                <a:spcPts val="1600"/>
              </a:spcBef>
              <a:spcAft>
                <a:spcPts val="1600"/>
              </a:spcAft>
              <a:buSzPts val="1300"/>
              <a:buChar char="●"/>
            </a:pPr>
            <a:r>
              <a:rPr lang="en" sz="1600">
                <a:solidFill>
                  <a:srgbClr val="000000"/>
                </a:solidFill>
                <a:latin typeface="Times New Roman"/>
                <a:ea typeface="Times New Roman"/>
                <a:cs typeface="Times New Roman"/>
                <a:sym typeface="Times New Roman"/>
              </a:rPr>
              <a:t>Setting up a communication system with relevant government agency to provide them with data.</a:t>
            </a:r>
            <a:endParaRPr sz="1600">
              <a:solidFill>
                <a:srgbClr val="000000"/>
              </a:solidFill>
              <a:latin typeface="Times New Roman"/>
              <a:ea typeface="Times New Roman"/>
              <a:cs typeface="Times New Roman"/>
              <a:sym typeface="Times New Roman"/>
            </a:endParaRPr>
          </a:p>
        </p:txBody>
      </p:sp>
      <p:sp>
        <p:nvSpPr>
          <p:cNvPr id="297" name="Google Shape;297;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3"/>
          <p:cNvSpPr txBox="1">
            <a:spLocks noGrp="1"/>
          </p:cNvSpPr>
          <p:nvPr>
            <p:ph type="title"/>
          </p:nvPr>
        </p:nvSpPr>
        <p:spPr>
          <a:xfrm>
            <a:off x="226208" y="308420"/>
            <a:ext cx="8520600" cy="623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4000">
                <a:latin typeface="Times New Roman"/>
                <a:ea typeface="Times New Roman"/>
                <a:cs typeface="Times New Roman"/>
                <a:sym typeface="Times New Roman"/>
              </a:rPr>
              <a:t>REFERENCES </a:t>
            </a:r>
            <a:endParaRPr sz="4000">
              <a:latin typeface="Times New Roman"/>
              <a:ea typeface="Times New Roman"/>
              <a:cs typeface="Times New Roman"/>
              <a:sym typeface="Times New Roman"/>
            </a:endParaRPr>
          </a:p>
        </p:txBody>
      </p:sp>
      <p:sp>
        <p:nvSpPr>
          <p:cNvPr id="303" name="Google Shape;303;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31</a:t>
            </a:fld>
            <a:endParaRPr/>
          </a:p>
        </p:txBody>
      </p:sp>
      <p:sp>
        <p:nvSpPr>
          <p:cNvPr id="304" name="Google Shape;304;p43"/>
          <p:cNvSpPr txBox="1"/>
          <p:nvPr/>
        </p:nvSpPr>
        <p:spPr>
          <a:xfrm>
            <a:off x="426720" y="1426464"/>
            <a:ext cx="8180700" cy="3324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 sz="1400" b="0" i="0" u="none" strike="noStrike" cap="none">
                <a:solidFill>
                  <a:srgbClr val="000000"/>
                </a:solidFill>
                <a:latin typeface="Times New Roman"/>
                <a:ea typeface="Times New Roman"/>
                <a:cs typeface="Times New Roman"/>
                <a:sym typeface="Times New Roman"/>
              </a:rPr>
              <a:t>[</a:t>
            </a:r>
            <a:r>
              <a:rPr lang="en">
                <a:latin typeface="Times New Roman"/>
                <a:ea typeface="Times New Roman"/>
                <a:cs typeface="Times New Roman"/>
                <a:sym typeface="Times New Roman"/>
              </a:rPr>
              <a:t>5</a:t>
            </a:r>
            <a:r>
              <a:rPr lang="en" sz="1400" b="0" i="0" u="none" strike="noStrike" cap="none">
                <a:solidFill>
                  <a:srgbClr val="000000"/>
                </a:solidFill>
                <a:latin typeface="Times New Roman"/>
                <a:ea typeface="Times New Roman"/>
                <a:cs typeface="Times New Roman"/>
                <a:sym typeface="Times New Roman"/>
              </a:rPr>
              <a:t>] </a:t>
            </a:r>
            <a:r>
              <a:rPr lang="en">
                <a:latin typeface="Times New Roman"/>
                <a:ea typeface="Times New Roman"/>
                <a:cs typeface="Times New Roman"/>
                <a:sym typeface="Times New Roman"/>
              </a:rPr>
              <a:t>L. Vogel, C. J. Bester : A Relationship between accident types and causes. (1999)</a:t>
            </a:r>
            <a:endParaRPr/>
          </a:p>
          <a:p>
            <a:pPr marL="0" marR="0" lvl="0" indent="0" algn="just" rtl="0">
              <a:lnSpc>
                <a:spcPct val="100000"/>
              </a:lnSpc>
              <a:spcBef>
                <a:spcPts val="0"/>
              </a:spcBef>
              <a:spcAft>
                <a:spcPts val="0"/>
              </a:spcAft>
              <a:buNone/>
            </a:pPr>
            <a:r>
              <a:rPr lang="en" sz="1400" b="0" i="0" u="none" strike="noStrike" cap="none">
                <a:solidFill>
                  <a:srgbClr val="000000"/>
                </a:solidFill>
                <a:latin typeface="Times New Roman"/>
                <a:ea typeface="Times New Roman"/>
                <a:cs typeface="Times New Roman"/>
                <a:sym typeface="Times New Roman"/>
              </a:rPr>
              <a:t>[</a:t>
            </a:r>
            <a:r>
              <a:rPr lang="en">
                <a:latin typeface="Times New Roman"/>
                <a:ea typeface="Times New Roman"/>
                <a:cs typeface="Times New Roman"/>
                <a:sym typeface="Times New Roman"/>
              </a:rPr>
              <a:t>10</a:t>
            </a:r>
            <a:r>
              <a:rPr lang="en" sz="1400" b="0" i="0" u="none" strike="noStrike" cap="none">
                <a:solidFill>
                  <a:srgbClr val="000000"/>
                </a:solidFill>
                <a:latin typeface="Times New Roman"/>
                <a:ea typeface="Times New Roman"/>
                <a:cs typeface="Times New Roman"/>
                <a:sym typeface="Times New Roman"/>
              </a:rPr>
              <a:t>] </a:t>
            </a:r>
            <a:r>
              <a:rPr lang="en">
                <a:latin typeface="Times New Roman"/>
                <a:ea typeface="Times New Roman"/>
                <a:cs typeface="Times New Roman"/>
                <a:sym typeface="Times New Roman"/>
              </a:rPr>
              <a:t>A. Tedeschi and F. Benedetto, “A real-time automatic pavement crack and pothole recognition system for mobile Android-based devices,” Adv.Eng. Inform., vol. 32, pp. 11–25, Apr. 2017.</a:t>
            </a:r>
            <a:endParaRPr>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
                <a:latin typeface="Times New Roman"/>
                <a:ea typeface="Times New Roman"/>
                <a:cs typeface="Times New Roman"/>
                <a:sym typeface="Times New Roman"/>
              </a:rPr>
              <a:t>[25] Mostafa Sharifi, XiaoQi Chen, Christopher Pretty, Don Clucas, Erwan Carbon-Lunel presented “Modelling and simulation of a non-holonomic omnidirectional mobile robot for offline programming and system performance analysis” in Simulation Modelling Practice and Theory 87 (2018) 155-169 by ELSEVIER.</a:t>
            </a:r>
            <a:endParaRPr>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
                <a:latin typeface="Times New Roman"/>
                <a:ea typeface="Times New Roman"/>
                <a:cs typeface="Times New Roman"/>
                <a:sym typeface="Times New Roman"/>
              </a:rPr>
              <a:t>[33] Kaiming He, Xiangyu Zhang, Shaoqing Ren, Jian Sun, “Deep Residual Learning for Image Recognition”.</a:t>
            </a:r>
            <a:endParaRPr>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
                <a:latin typeface="Times New Roman"/>
                <a:ea typeface="Times New Roman"/>
                <a:cs typeface="Times New Roman"/>
                <a:sym typeface="Times New Roman"/>
              </a:rPr>
              <a:t>[40] K. He, X. Zhang, S. Ren, and J. Sun. Spatial pyramid pooling in deep convolutional networks for visual recognition. In ECCV, 2014.</a:t>
            </a:r>
            <a:endParaRPr>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 sz="1400" b="0" i="0" u="none" strike="noStrike" cap="none">
                <a:solidFill>
                  <a:srgbClr val="000000"/>
                </a:solidFill>
                <a:latin typeface="Times New Roman"/>
                <a:ea typeface="Times New Roman"/>
                <a:cs typeface="Times New Roman"/>
                <a:sym typeface="Times New Roman"/>
              </a:rPr>
              <a:t>[57] </a:t>
            </a:r>
            <a:r>
              <a:rPr lang="en">
                <a:latin typeface="Times New Roman"/>
                <a:ea typeface="Times New Roman"/>
                <a:cs typeface="Times New Roman"/>
                <a:sym typeface="Times New Roman"/>
              </a:rPr>
              <a:t>Robot Platform, http://www.robotplatform.com/knowledge/Classification_of_Robots/wheel_control</a:t>
            </a:r>
            <a:endParaRPr>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
                <a:latin typeface="Times New Roman"/>
                <a:ea typeface="Times New Roman"/>
                <a:cs typeface="Times New Roman"/>
                <a:sym typeface="Times New Roman"/>
              </a:rPr>
              <a:t>_theory.html</a:t>
            </a:r>
            <a:r>
              <a:rPr lang="en" sz="1400" b="0" i="0" u="none" strike="noStrike" cap="none">
                <a:solidFill>
                  <a:srgbClr val="000000"/>
                </a:solidFill>
                <a:latin typeface="Times New Roman"/>
                <a:ea typeface="Times New Roman"/>
                <a:cs typeface="Times New Roman"/>
                <a:sym typeface="Times New Roman"/>
              </a:rPr>
              <a:t> </a:t>
            </a:r>
            <a:endParaRPr/>
          </a:p>
          <a:p>
            <a:pPr marL="0" marR="0" lvl="0" indent="0" algn="just" rtl="0">
              <a:lnSpc>
                <a:spcPct val="100000"/>
              </a:lnSpc>
              <a:spcBef>
                <a:spcPts val="0"/>
              </a:spcBef>
              <a:spcAft>
                <a:spcPts val="0"/>
              </a:spcAft>
              <a:buNone/>
            </a:pPr>
            <a:r>
              <a:rPr lang="en" sz="1400" b="0" i="0" u="none" strike="noStrike" cap="none">
                <a:solidFill>
                  <a:srgbClr val="000000"/>
                </a:solidFill>
                <a:latin typeface="Times New Roman"/>
                <a:ea typeface="Times New Roman"/>
                <a:cs typeface="Times New Roman"/>
                <a:sym typeface="Times New Roman"/>
              </a:rPr>
              <a:t>[</a:t>
            </a:r>
            <a:r>
              <a:rPr lang="en">
                <a:latin typeface="Times New Roman"/>
                <a:ea typeface="Times New Roman"/>
                <a:cs typeface="Times New Roman"/>
                <a:sym typeface="Times New Roman"/>
              </a:rPr>
              <a:t>59</a:t>
            </a:r>
            <a:r>
              <a:rPr lang="en" sz="1400" b="0" i="0" u="none" strike="noStrike" cap="none">
                <a:solidFill>
                  <a:srgbClr val="000000"/>
                </a:solidFill>
                <a:latin typeface="Times New Roman"/>
                <a:ea typeface="Times New Roman"/>
                <a:cs typeface="Times New Roman"/>
                <a:sym typeface="Times New Roman"/>
              </a:rPr>
              <a:t>] </a:t>
            </a:r>
            <a:r>
              <a:rPr lang="en">
                <a:latin typeface="Times New Roman"/>
                <a:ea typeface="Times New Roman"/>
                <a:cs typeface="Times New Roman"/>
                <a:sym typeface="Times New Roman"/>
              </a:rPr>
              <a:t>M. Quigley, K. Conley, B. Gerkey, J. FAust, T. Foote, J. Leibs, E. Berger, R. Wheeler, A. Mg, "ROS: an open-source Robot Operating System", ICRA Workshop on Open-Source Software, vol. 3, pp. 5, 2009.</a:t>
            </a:r>
            <a:endParaRPr>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4"/>
          <p:cNvSpPr txBox="1">
            <a:spLocks noGrp="1"/>
          </p:cNvSpPr>
          <p:nvPr>
            <p:ph type="title"/>
          </p:nvPr>
        </p:nvSpPr>
        <p:spPr>
          <a:xfrm>
            <a:off x="2139775" y="1553650"/>
            <a:ext cx="5394600" cy="1108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0000"/>
              <a:buNone/>
            </a:pPr>
            <a:r>
              <a:rPr lang="en" sz="6500">
                <a:latin typeface="Times New Roman"/>
                <a:ea typeface="Times New Roman"/>
                <a:cs typeface="Times New Roman"/>
                <a:sym typeface="Times New Roman"/>
              </a:rPr>
              <a:t>Questions?</a:t>
            </a:r>
            <a:endParaRPr sz="6500">
              <a:latin typeface="Times New Roman"/>
              <a:ea typeface="Times New Roman"/>
              <a:cs typeface="Times New Roman"/>
              <a:sym typeface="Times New Roman"/>
            </a:endParaRPr>
          </a:p>
        </p:txBody>
      </p:sp>
      <p:sp>
        <p:nvSpPr>
          <p:cNvPr id="310" name="Google Shape;310;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32</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318175" y="1236570"/>
            <a:ext cx="3704400" cy="2049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800"/>
              <a:t>Need of Pothole Detection Robot</a:t>
            </a:r>
            <a:endParaRPr sz="3800"/>
          </a:p>
        </p:txBody>
      </p:sp>
      <p:sp>
        <p:nvSpPr>
          <p:cNvPr id="89" name="Google Shape;89;p16"/>
          <p:cNvSpPr txBox="1">
            <a:spLocks noGrp="1"/>
          </p:cNvSpPr>
          <p:nvPr>
            <p:ph type="body" idx="2"/>
          </p:nvPr>
        </p:nvSpPr>
        <p:spPr>
          <a:xfrm>
            <a:off x="4879025" y="500925"/>
            <a:ext cx="3954000" cy="4111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000000"/>
              </a:buClr>
              <a:buSzPts val="1300"/>
              <a:buFont typeface="Times New Roman"/>
              <a:buChar char="●"/>
            </a:pPr>
            <a:r>
              <a:rPr lang="en">
                <a:solidFill>
                  <a:srgbClr val="000000"/>
                </a:solidFill>
                <a:latin typeface="Times New Roman"/>
                <a:ea typeface="Times New Roman"/>
                <a:cs typeface="Times New Roman"/>
                <a:sym typeface="Times New Roman"/>
              </a:rPr>
              <a:t>The number of vehicles drastically increases  every year, and the number of accidents proportionally does too.</a:t>
            </a:r>
            <a:endParaRPr>
              <a:solidFill>
                <a:srgbClr val="000000"/>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Font typeface="Times New Roman"/>
              <a:buChar char="●"/>
            </a:pPr>
            <a:r>
              <a:rPr lang="en">
                <a:solidFill>
                  <a:srgbClr val="000000"/>
                </a:solidFill>
                <a:latin typeface="Times New Roman"/>
                <a:ea typeface="Times New Roman"/>
                <a:cs typeface="Times New Roman"/>
                <a:sym typeface="Times New Roman"/>
              </a:rPr>
              <a:t>In India, 3,000 people per year are killed in accidents involving potholes. Britain has estimated that the cost of fixing all roads with potholes in the country would cost 12 billion</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pic>
        <p:nvPicPr>
          <p:cNvPr id="90" name="Google Shape;90;p16"/>
          <p:cNvPicPr preferRelativeResize="0"/>
          <p:nvPr/>
        </p:nvPicPr>
        <p:blipFill rotWithShape="1">
          <a:blip r:embed="rId3">
            <a:alphaModFix/>
          </a:blip>
          <a:srcRect/>
          <a:stretch/>
        </p:blipFill>
        <p:spPr>
          <a:xfrm>
            <a:off x="5266475" y="2372775"/>
            <a:ext cx="3255876" cy="2290449"/>
          </a:xfrm>
          <a:prstGeom prst="rect">
            <a:avLst/>
          </a:prstGeom>
          <a:noFill/>
          <a:ln>
            <a:noFill/>
          </a:ln>
        </p:spPr>
      </p:pic>
      <p:sp>
        <p:nvSpPr>
          <p:cNvPr id="91" name="Google Shape;91;p16"/>
          <p:cNvSpPr txBox="1"/>
          <p:nvPr/>
        </p:nvSpPr>
        <p:spPr>
          <a:xfrm>
            <a:off x="4778513" y="4633975"/>
            <a:ext cx="4231800" cy="45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Times New Roman"/>
                <a:ea typeface="Times New Roman"/>
                <a:cs typeface="Times New Roman"/>
                <a:sym typeface="Times New Roman"/>
              </a:rPr>
              <a:t>Fig.1.2: Number of vehicles vs Usage of the vehicle </a:t>
            </a:r>
            <a:r>
              <a:rPr lang="en" sz="1100">
                <a:latin typeface="Times New Roman"/>
                <a:ea typeface="Times New Roman"/>
                <a:cs typeface="Times New Roman"/>
                <a:sym typeface="Times New Roman"/>
              </a:rPr>
              <a:t>[</a:t>
            </a:r>
            <a:r>
              <a:rPr lang="en" sz="1100" b="0" i="0" u="none" strike="noStrike" cap="none">
                <a:solidFill>
                  <a:srgbClr val="000000"/>
                </a:solidFill>
                <a:latin typeface="Times New Roman"/>
                <a:ea typeface="Times New Roman"/>
                <a:cs typeface="Times New Roman"/>
                <a:sym typeface="Times New Roman"/>
              </a:rPr>
              <a:t>10]</a:t>
            </a:r>
            <a:r>
              <a:rPr lang="en" sz="1400" b="0" i="0" u="none" strike="noStrike" cap="none">
                <a:solidFill>
                  <a:srgbClr val="000000"/>
                </a:solidFill>
                <a:latin typeface="Times New Roman"/>
                <a:ea typeface="Times New Roman"/>
                <a:cs typeface="Times New Roman"/>
                <a:sym typeface="Times New Roman"/>
              </a:rPr>
              <a:t> </a:t>
            </a:r>
            <a:endParaRPr sz="1400" b="0" i="0" u="none" strike="noStrike" cap="none">
              <a:solidFill>
                <a:srgbClr val="000000"/>
              </a:solidFill>
              <a:latin typeface="Roboto"/>
              <a:ea typeface="Roboto"/>
              <a:cs typeface="Roboto"/>
              <a:sym typeface="Roboto"/>
            </a:endParaRPr>
          </a:p>
        </p:txBody>
      </p:sp>
      <p:sp>
        <p:nvSpPr>
          <p:cNvPr id="92" name="Google Shape;9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311725" y="500925"/>
            <a:ext cx="8520600" cy="116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4000"/>
              <a:t>Literature Survey</a:t>
            </a:r>
            <a:endParaRPr sz="4000"/>
          </a:p>
          <a:p>
            <a:pPr marL="0" lvl="0" indent="0" algn="l" rtl="0">
              <a:lnSpc>
                <a:spcPct val="115000"/>
              </a:lnSpc>
              <a:spcBef>
                <a:spcPts val="0"/>
              </a:spcBef>
              <a:spcAft>
                <a:spcPts val="0"/>
              </a:spcAft>
              <a:buSzPts val="1300"/>
              <a:buNone/>
            </a:pPr>
            <a:endParaRPr sz="4000"/>
          </a:p>
          <a:p>
            <a:pPr marL="0" lvl="0" indent="0" algn="ctr" rtl="0">
              <a:lnSpc>
                <a:spcPct val="115000"/>
              </a:lnSpc>
              <a:spcBef>
                <a:spcPts val="0"/>
              </a:spcBef>
              <a:spcAft>
                <a:spcPts val="0"/>
              </a:spcAft>
              <a:buClr>
                <a:srgbClr val="000000"/>
              </a:buClr>
              <a:buSzPts val="1300"/>
              <a:buFont typeface="Arial"/>
              <a:buNone/>
            </a:pPr>
            <a:r>
              <a:rPr lang="en" sz="1500">
                <a:solidFill>
                  <a:srgbClr val="000000"/>
                </a:solidFill>
                <a:latin typeface="Times New Roman"/>
                <a:ea typeface="Times New Roman"/>
                <a:cs typeface="Times New Roman"/>
                <a:sym typeface="Times New Roman"/>
              </a:rPr>
              <a:t>Pothole Detection and Surveys are being done by :-</a:t>
            </a:r>
            <a:endParaRPr sz="4000"/>
          </a:p>
        </p:txBody>
      </p:sp>
      <p:sp>
        <p:nvSpPr>
          <p:cNvPr id="98" name="Google Shape;98;p17"/>
          <p:cNvSpPr txBox="1">
            <a:spLocks noGrp="1"/>
          </p:cNvSpPr>
          <p:nvPr>
            <p:ph type="body" idx="1"/>
          </p:nvPr>
        </p:nvSpPr>
        <p:spPr>
          <a:xfrm>
            <a:off x="311725" y="1734875"/>
            <a:ext cx="3999900" cy="307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endParaRPr sz="1500">
              <a:solidFill>
                <a:srgbClr val="000000"/>
              </a:solidFill>
              <a:latin typeface="Times New Roman"/>
              <a:ea typeface="Times New Roman"/>
              <a:cs typeface="Times New Roman"/>
              <a:sym typeface="Times New Roman"/>
            </a:endParaRPr>
          </a:p>
          <a:p>
            <a:pPr marL="0" lvl="0" indent="0" algn="l" rtl="0">
              <a:lnSpc>
                <a:spcPct val="115000"/>
              </a:lnSpc>
              <a:spcBef>
                <a:spcPts val="1600"/>
              </a:spcBef>
              <a:spcAft>
                <a:spcPts val="0"/>
              </a:spcAft>
              <a:buSzPts val="1300"/>
              <a:buNone/>
            </a:pPr>
            <a:r>
              <a:rPr lang="en" sz="1500" b="1">
                <a:solidFill>
                  <a:srgbClr val="000000"/>
                </a:solidFill>
                <a:latin typeface="Times New Roman"/>
                <a:ea typeface="Times New Roman"/>
                <a:cs typeface="Times New Roman"/>
                <a:sym typeface="Times New Roman"/>
              </a:rPr>
              <a:t>Traditional Methods</a:t>
            </a:r>
            <a:endParaRPr sz="1500" b="1">
              <a:solidFill>
                <a:srgbClr val="000000"/>
              </a:solidFill>
              <a:latin typeface="Times New Roman"/>
              <a:ea typeface="Times New Roman"/>
              <a:cs typeface="Times New Roman"/>
              <a:sym typeface="Times New Roman"/>
            </a:endParaRPr>
          </a:p>
          <a:p>
            <a:pPr marL="457200" lvl="0" indent="-323850" algn="l" rtl="0">
              <a:lnSpc>
                <a:spcPct val="115000"/>
              </a:lnSpc>
              <a:spcBef>
                <a:spcPts val="1600"/>
              </a:spcBef>
              <a:spcAft>
                <a:spcPts val="0"/>
              </a:spcAft>
              <a:buClr>
                <a:srgbClr val="000000"/>
              </a:buClr>
              <a:buSzPts val="1500"/>
              <a:buFont typeface="Times New Roman"/>
              <a:buAutoNum type="arabicPeriod"/>
            </a:pPr>
            <a:r>
              <a:rPr lang="en" sz="1500">
                <a:solidFill>
                  <a:srgbClr val="000000"/>
                </a:solidFill>
                <a:latin typeface="Times New Roman"/>
                <a:ea typeface="Times New Roman"/>
                <a:cs typeface="Times New Roman"/>
                <a:sym typeface="Times New Roman"/>
              </a:rPr>
              <a:t>Public Reporting</a:t>
            </a:r>
            <a:endParaRPr sz="1500">
              <a:solidFill>
                <a:srgbClr val="000000"/>
              </a:solidFill>
              <a:latin typeface="Times New Roman"/>
              <a:ea typeface="Times New Roman"/>
              <a:cs typeface="Times New Roman"/>
              <a:sym typeface="Times New Roman"/>
            </a:endParaRPr>
          </a:p>
          <a:p>
            <a:pPr marL="457200" lvl="0" indent="-323850" algn="l" rtl="0">
              <a:lnSpc>
                <a:spcPct val="115000"/>
              </a:lnSpc>
              <a:spcBef>
                <a:spcPts val="0"/>
              </a:spcBef>
              <a:spcAft>
                <a:spcPts val="0"/>
              </a:spcAft>
              <a:buClr>
                <a:srgbClr val="000000"/>
              </a:buClr>
              <a:buSzPts val="1500"/>
              <a:buFont typeface="Times New Roman"/>
              <a:buAutoNum type="arabicPeriod"/>
            </a:pPr>
            <a:r>
              <a:rPr lang="en" sz="1500">
                <a:solidFill>
                  <a:srgbClr val="000000"/>
                </a:solidFill>
                <a:latin typeface="Times New Roman"/>
                <a:ea typeface="Times New Roman"/>
                <a:cs typeface="Times New Roman"/>
                <a:sym typeface="Times New Roman"/>
              </a:rPr>
              <a:t>Vibration Based Methods</a:t>
            </a:r>
            <a:endParaRPr sz="1500">
              <a:solidFill>
                <a:srgbClr val="000000"/>
              </a:solidFill>
              <a:latin typeface="Times New Roman"/>
              <a:ea typeface="Times New Roman"/>
              <a:cs typeface="Times New Roman"/>
              <a:sym typeface="Times New Roman"/>
            </a:endParaRPr>
          </a:p>
          <a:p>
            <a:pPr marL="457200" lvl="0" indent="-323850" algn="l" rtl="0">
              <a:lnSpc>
                <a:spcPct val="115000"/>
              </a:lnSpc>
              <a:spcBef>
                <a:spcPts val="0"/>
              </a:spcBef>
              <a:spcAft>
                <a:spcPts val="0"/>
              </a:spcAft>
              <a:buClr>
                <a:srgbClr val="000000"/>
              </a:buClr>
              <a:buSzPts val="1500"/>
              <a:buFont typeface="Times New Roman"/>
              <a:buAutoNum type="arabicPeriod"/>
            </a:pPr>
            <a:r>
              <a:rPr lang="en" sz="1500">
                <a:solidFill>
                  <a:srgbClr val="000000"/>
                </a:solidFill>
                <a:latin typeface="Times New Roman"/>
                <a:ea typeface="Times New Roman"/>
                <a:cs typeface="Times New Roman"/>
                <a:sym typeface="Times New Roman"/>
              </a:rPr>
              <a:t>2D-Vision Based Methods</a:t>
            </a:r>
            <a:endParaRPr sz="1500">
              <a:solidFill>
                <a:srgbClr val="000000"/>
              </a:solidFill>
              <a:latin typeface="Times New Roman"/>
              <a:ea typeface="Times New Roman"/>
              <a:cs typeface="Times New Roman"/>
              <a:sym typeface="Times New Roman"/>
            </a:endParaRPr>
          </a:p>
          <a:p>
            <a:pPr marL="457200" lvl="0" indent="-323850" algn="l" rtl="0">
              <a:lnSpc>
                <a:spcPct val="115000"/>
              </a:lnSpc>
              <a:spcBef>
                <a:spcPts val="0"/>
              </a:spcBef>
              <a:spcAft>
                <a:spcPts val="0"/>
              </a:spcAft>
              <a:buClr>
                <a:srgbClr val="000000"/>
              </a:buClr>
              <a:buSzPts val="1500"/>
              <a:buFont typeface="Times New Roman"/>
              <a:buAutoNum type="arabicPeriod"/>
            </a:pPr>
            <a:r>
              <a:rPr lang="en" sz="1500">
                <a:solidFill>
                  <a:srgbClr val="000000"/>
                </a:solidFill>
                <a:latin typeface="Times New Roman"/>
                <a:ea typeface="Times New Roman"/>
                <a:cs typeface="Times New Roman"/>
                <a:sym typeface="Times New Roman"/>
              </a:rPr>
              <a:t>3D-Scene Reconstruction Based Model</a:t>
            </a:r>
            <a:endParaRPr sz="1500">
              <a:solidFill>
                <a:srgbClr val="000000"/>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rgbClr val="000000"/>
              </a:buClr>
              <a:buSzPts val="1300"/>
              <a:buFont typeface="Times New Roman"/>
              <a:buAutoNum type="arabicPeriod"/>
            </a:pPr>
            <a:r>
              <a:rPr lang="en" sz="1600">
                <a:solidFill>
                  <a:srgbClr val="000000"/>
                </a:solidFill>
                <a:latin typeface="Times New Roman"/>
                <a:ea typeface="Times New Roman"/>
                <a:cs typeface="Times New Roman"/>
                <a:sym typeface="Times New Roman"/>
              </a:rPr>
              <a:t>Learning-Based Methods</a:t>
            </a:r>
            <a:endParaRPr sz="16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SzPts val="1300"/>
              <a:buNone/>
            </a:pPr>
            <a:endParaRPr>
              <a:solidFill>
                <a:srgbClr val="000000"/>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600">
              <a:solidFill>
                <a:srgbClr val="000000"/>
              </a:solidFill>
              <a:latin typeface="Times New Roman"/>
              <a:ea typeface="Times New Roman"/>
              <a:cs typeface="Times New Roman"/>
              <a:sym typeface="Times New Roman"/>
            </a:endParaRPr>
          </a:p>
        </p:txBody>
      </p:sp>
      <p:sp>
        <p:nvSpPr>
          <p:cNvPr id="99" name="Google Shape;9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a:t>
            </a:fld>
            <a:endParaRPr/>
          </a:p>
        </p:txBody>
      </p:sp>
      <p:sp>
        <p:nvSpPr>
          <p:cNvPr id="100" name="Google Shape;100;p17"/>
          <p:cNvSpPr txBox="1">
            <a:spLocks noGrp="1"/>
          </p:cNvSpPr>
          <p:nvPr>
            <p:ph type="body" idx="2"/>
          </p:nvPr>
        </p:nvSpPr>
        <p:spPr>
          <a:xfrm>
            <a:off x="4861000" y="1285800"/>
            <a:ext cx="3999900" cy="30762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1500" b="1">
              <a:solidFill>
                <a:srgbClr val="000000"/>
              </a:solidFill>
              <a:latin typeface="Times New Roman"/>
              <a:ea typeface="Times New Roman"/>
              <a:cs typeface="Times New Roman"/>
              <a:sym typeface="Times New Roman"/>
            </a:endParaRPr>
          </a:p>
          <a:p>
            <a:pPr marL="0" lvl="0" indent="0" algn="l" rtl="0">
              <a:spcBef>
                <a:spcPts val="1600"/>
              </a:spcBef>
              <a:spcAft>
                <a:spcPts val="0"/>
              </a:spcAft>
              <a:buNone/>
            </a:pPr>
            <a:endParaRPr sz="1500" b="1">
              <a:solidFill>
                <a:srgbClr val="000000"/>
              </a:solidFill>
              <a:latin typeface="Times New Roman"/>
              <a:ea typeface="Times New Roman"/>
              <a:cs typeface="Times New Roman"/>
              <a:sym typeface="Times New Roman"/>
            </a:endParaRPr>
          </a:p>
          <a:p>
            <a:pPr marL="0" lvl="0" indent="0" algn="l" rtl="0">
              <a:spcBef>
                <a:spcPts val="1600"/>
              </a:spcBef>
              <a:spcAft>
                <a:spcPts val="0"/>
              </a:spcAft>
              <a:buClr>
                <a:srgbClr val="000000"/>
              </a:buClr>
              <a:buSzPts val="1300"/>
              <a:buFont typeface="Arial"/>
              <a:buNone/>
            </a:pPr>
            <a:r>
              <a:rPr lang="en" sz="1500" b="1">
                <a:solidFill>
                  <a:srgbClr val="000000"/>
                </a:solidFill>
                <a:latin typeface="Times New Roman"/>
                <a:ea typeface="Times New Roman"/>
                <a:cs typeface="Times New Roman"/>
                <a:sym typeface="Times New Roman"/>
              </a:rPr>
              <a:t>Modern Methods</a:t>
            </a:r>
            <a:endParaRPr sz="1500" b="1">
              <a:solidFill>
                <a:srgbClr val="000000"/>
              </a:solidFill>
              <a:latin typeface="Times New Roman"/>
              <a:ea typeface="Times New Roman"/>
              <a:cs typeface="Times New Roman"/>
              <a:sym typeface="Times New Roman"/>
            </a:endParaRPr>
          </a:p>
          <a:p>
            <a:pPr marL="457200" lvl="0" indent="-330200" algn="l" rtl="0">
              <a:spcBef>
                <a:spcPts val="1600"/>
              </a:spcBef>
              <a:spcAft>
                <a:spcPts val="0"/>
              </a:spcAft>
              <a:buClr>
                <a:srgbClr val="000000"/>
              </a:buClr>
              <a:buSzPts val="1600"/>
              <a:buFont typeface="Times New Roman"/>
              <a:buAutoNum type="arabicPeriod"/>
            </a:pPr>
            <a:r>
              <a:rPr lang="en" sz="1600">
                <a:solidFill>
                  <a:srgbClr val="000000"/>
                </a:solidFill>
                <a:latin typeface="Times New Roman"/>
                <a:ea typeface="Times New Roman"/>
                <a:cs typeface="Times New Roman"/>
                <a:sym typeface="Times New Roman"/>
              </a:rPr>
              <a:t>TF Object Detection API</a:t>
            </a:r>
            <a:endParaRPr sz="1600">
              <a:solidFill>
                <a:srgbClr val="000000"/>
              </a:solidFill>
              <a:latin typeface="Times New Roman"/>
              <a:ea typeface="Times New Roman"/>
              <a:cs typeface="Times New Roman"/>
              <a:sym typeface="Times New Roman"/>
            </a:endParaRPr>
          </a:p>
          <a:p>
            <a:pPr marL="457200" lvl="0" indent="-330200" algn="l" rtl="0">
              <a:spcBef>
                <a:spcPts val="0"/>
              </a:spcBef>
              <a:spcAft>
                <a:spcPts val="0"/>
              </a:spcAft>
              <a:buClr>
                <a:srgbClr val="000000"/>
              </a:buClr>
              <a:buSzPts val="1600"/>
              <a:buFont typeface="Times New Roman"/>
              <a:buAutoNum type="arabicPeriod"/>
            </a:pPr>
            <a:r>
              <a:rPr lang="en" sz="1600">
                <a:solidFill>
                  <a:srgbClr val="000000"/>
                </a:solidFill>
                <a:latin typeface="Times New Roman"/>
                <a:ea typeface="Times New Roman"/>
                <a:cs typeface="Times New Roman"/>
                <a:sym typeface="Times New Roman"/>
              </a:rPr>
              <a:t>Transfer learning</a:t>
            </a:r>
            <a:endParaRPr sz="1600">
              <a:solidFill>
                <a:srgbClr val="000000"/>
              </a:solidFill>
              <a:latin typeface="Times New Roman"/>
              <a:ea typeface="Times New Roman"/>
              <a:cs typeface="Times New Roman"/>
              <a:sym typeface="Times New Roman"/>
            </a:endParaRPr>
          </a:p>
          <a:p>
            <a:pPr marL="457200" lvl="0" indent="-330200" algn="l" rtl="0">
              <a:spcBef>
                <a:spcPts val="0"/>
              </a:spcBef>
              <a:spcAft>
                <a:spcPts val="0"/>
              </a:spcAft>
              <a:buClr>
                <a:srgbClr val="000000"/>
              </a:buClr>
              <a:buSzPts val="1600"/>
              <a:buFont typeface="Times New Roman"/>
              <a:buAutoNum type="arabicPeriod"/>
            </a:pPr>
            <a:r>
              <a:rPr lang="en" sz="1600">
                <a:solidFill>
                  <a:srgbClr val="000000"/>
                </a:solidFill>
                <a:latin typeface="Times New Roman"/>
                <a:ea typeface="Times New Roman"/>
                <a:cs typeface="Times New Roman"/>
                <a:sym typeface="Times New Roman"/>
              </a:rPr>
              <a:t>FRCNN Based Algorithm</a:t>
            </a:r>
            <a:endParaRPr sz="16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407553" y="1401574"/>
            <a:ext cx="3704400" cy="2049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800"/>
              <a:t>Technologies used</a:t>
            </a:r>
            <a:endParaRPr sz="3800"/>
          </a:p>
          <a:p>
            <a:pPr marL="0" lvl="0" indent="0" algn="ctr" rtl="0">
              <a:lnSpc>
                <a:spcPct val="100000"/>
              </a:lnSpc>
              <a:spcBef>
                <a:spcPts val="0"/>
              </a:spcBef>
              <a:spcAft>
                <a:spcPts val="0"/>
              </a:spcAft>
              <a:buSzPts val="2800"/>
              <a:buNone/>
            </a:pPr>
            <a:r>
              <a:rPr lang="en" sz="3800"/>
              <a:t>in this project</a:t>
            </a:r>
            <a:endParaRPr sz="3800"/>
          </a:p>
        </p:txBody>
      </p:sp>
      <p:sp>
        <p:nvSpPr>
          <p:cNvPr id="106" name="Google Shape;106;p18"/>
          <p:cNvSpPr txBox="1">
            <a:spLocks noGrp="1"/>
          </p:cNvSpPr>
          <p:nvPr>
            <p:ph type="body" idx="2"/>
          </p:nvPr>
        </p:nvSpPr>
        <p:spPr>
          <a:xfrm>
            <a:off x="4879025" y="500925"/>
            <a:ext cx="3954000" cy="4111500"/>
          </a:xfrm>
          <a:prstGeom prst="rect">
            <a:avLst/>
          </a:prstGeom>
          <a:noFill/>
          <a:ln>
            <a:noFill/>
          </a:ln>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rgbClr val="000000"/>
              </a:buClr>
              <a:buSzPts val="1700"/>
              <a:buFont typeface="Times New Roman"/>
              <a:buAutoNum type="arabicPeriod"/>
            </a:pPr>
            <a:r>
              <a:rPr lang="en" sz="1700">
                <a:solidFill>
                  <a:srgbClr val="000000"/>
                </a:solidFill>
                <a:latin typeface="Times New Roman"/>
                <a:ea typeface="Times New Roman"/>
                <a:cs typeface="Times New Roman"/>
                <a:sym typeface="Times New Roman"/>
              </a:rPr>
              <a:t>Robotics</a:t>
            </a:r>
            <a:endParaRPr sz="1700">
              <a:solidFill>
                <a:srgbClr val="000000"/>
              </a:solidFill>
              <a:latin typeface="Times New Roman"/>
              <a:ea typeface="Times New Roman"/>
              <a:cs typeface="Times New Roman"/>
              <a:sym typeface="Times New Roman"/>
            </a:endParaRPr>
          </a:p>
          <a:p>
            <a:pPr marL="457200" lvl="0" indent="-336550" algn="l" rtl="0">
              <a:lnSpc>
                <a:spcPct val="150000"/>
              </a:lnSpc>
              <a:spcBef>
                <a:spcPts val="0"/>
              </a:spcBef>
              <a:spcAft>
                <a:spcPts val="0"/>
              </a:spcAft>
              <a:buClr>
                <a:srgbClr val="000000"/>
              </a:buClr>
              <a:buSzPts val="1700"/>
              <a:buFont typeface="Times New Roman"/>
              <a:buAutoNum type="arabicPeriod"/>
            </a:pPr>
            <a:r>
              <a:rPr lang="en" sz="1700">
                <a:solidFill>
                  <a:srgbClr val="000000"/>
                </a:solidFill>
                <a:latin typeface="Times New Roman"/>
                <a:ea typeface="Times New Roman"/>
                <a:cs typeface="Times New Roman"/>
                <a:sym typeface="Times New Roman"/>
              </a:rPr>
              <a:t>Deep learning For potholes Detection</a:t>
            </a:r>
            <a:endParaRPr sz="1700">
              <a:solidFill>
                <a:srgbClr val="000000"/>
              </a:solidFill>
              <a:latin typeface="Times New Roman"/>
              <a:ea typeface="Times New Roman"/>
              <a:cs typeface="Times New Roman"/>
              <a:sym typeface="Times New Roman"/>
            </a:endParaRPr>
          </a:p>
          <a:p>
            <a:pPr marL="0" lvl="0" indent="0" algn="l" rtl="0">
              <a:lnSpc>
                <a:spcPct val="115000"/>
              </a:lnSpc>
              <a:spcBef>
                <a:spcPts val="1600"/>
              </a:spcBef>
              <a:spcAft>
                <a:spcPts val="0"/>
              </a:spcAft>
              <a:buSzPts val="1300"/>
              <a:buNone/>
            </a:pPr>
            <a:r>
              <a:rPr lang="en" sz="1700" b="1">
                <a:solidFill>
                  <a:srgbClr val="000000"/>
                </a:solidFill>
                <a:latin typeface="Times New Roman"/>
                <a:ea typeface="Times New Roman"/>
                <a:cs typeface="Times New Roman"/>
                <a:sym typeface="Times New Roman"/>
              </a:rPr>
              <a:t>Robotics :-</a:t>
            </a:r>
            <a:endParaRPr sz="1700" b="1">
              <a:solidFill>
                <a:srgbClr val="000000"/>
              </a:solidFill>
              <a:latin typeface="Times New Roman"/>
              <a:ea typeface="Times New Roman"/>
              <a:cs typeface="Times New Roman"/>
              <a:sym typeface="Times New Roman"/>
            </a:endParaRPr>
          </a:p>
          <a:p>
            <a:pPr marL="457200" lvl="0" indent="-317500" algn="l" rtl="0">
              <a:lnSpc>
                <a:spcPct val="150000"/>
              </a:lnSpc>
              <a:spcBef>
                <a:spcPts val="160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ROS ( Robot Operating System)</a:t>
            </a:r>
            <a:endParaRPr sz="1400">
              <a:solidFill>
                <a:srgbClr val="000000"/>
              </a:solidFill>
              <a:latin typeface="Times New Roman"/>
              <a:ea typeface="Times New Roman"/>
              <a:cs typeface="Times New Roman"/>
              <a:sym typeface="Times New Roman"/>
            </a:endParaRPr>
          </a:p>
          <a:p>
            <a:pPr marL="457200" lvl="0" indent="-317500" algn="l" rtl="0">
              <a:lnSpc>
                <a:spcPct val="15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Gazebo</a:t>
            </a:r>
            <a:endParaRPr sz="1700">
              <a:solidFill>
                <a:srgbClr val="000000"/>
              </a:solidFill>
              <a:latin typeface="Times New Roman"/>
              <a:ea typeface="Times New Roman"/>
              <a:cs typeface="Times New Roman"/>
              <a:sym typeface="Times New Roman"/>
            </a:endParaRPr>
          </a:p>
          <a:p>
            <a:pPr marL="0" lvl="0" indent="0" algn="l" rtl="0">
              <a:lnSpc>
                <a:spcPct val="115000"/>
              </a:lnSpc>
              <a:spcBef>
                <a:spcPts val="1600"/>
              </a:spcBef>
              <a:spcAft>
                <a:spcPts val="0"/>
              </a:spcAft>
              <a:buSzPts val="1300"/>
              <a:buNone/>
            </a:pPr>
            <a:r>
              <a:rPr lang="en" sz="1700" b="1">
                <a:solidFill>
                  <a:srgbClr val="000000"/>
                </a:solidFill>
                <a:latin typeface="Times New Roman"/>
                <a:ea typeface="Times New Roman"/>
                <a:cs typeface="Times New Roman"/>
                <a:sym typeface="Times New Roman"/>
              </a:rPr>
              <a:t>Deep Learning :-</a:t>
            </a:r>
            <a:endParaRPr sz="1700" b="1">
              <a:solidFill>
                <a:srgbClr val="000000"/>
              </a:solidFill>
              <a:latin typeface="Times New Roman"/>
              <a:ea typeface="Times New Roman"/>
              <a:cs typeface="Times New Roman"/>
              <a:sym typeface="Times New Roman"/>
            </a:endParaRPr>
          </a:p>
          <a:p>
            <a:pPr marL="457200" lvl="0" indent="-317500" algn="l" rtl="0">
              <a:lnSpc>
                <a:spcPct val="150000"/>
              </a:lnSpc>
              <a:spcBef>
                <a:spcPts val="160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ResNet</a:t>
            </a:r>
            <a:endParaRPr sz="1400">
              <a:solidFill>
                <a:srgbClr val="000000"/>
              </a:solidFill>
              <a:latin typeface="Times New Roman"/>
              <a:ea typeface="Times New Roman"/>
              <a:cs typeface="Times New Roman"/>
              <a:sym typeface="Times New Roman"/>
            </a:endParaRPr>
          </a:p>
          <a:p>
            <a:pPr marL="457200" lvl="0" indent="-317500" algn="l" rtl="0">
              <a:lnSpc>
                <a:spcPct val="15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OpenCV</a:t>
            </a:r>
            <a:endParaRPr sz="1400">
              <a:solidFill>
                <a:srgbClr val="000000"/>
              </a:solidFill>
              <a:latin typeface="Times New Roman"/>
              <a:ea typeface="Times New Roman"/>
              <a:cs typeface="Times New Roman"/>
              <a:sym typeface="Times New Roman"/>
            </a:endParaRPr>
          </a:p>
          <a:p>
            <a:pPr marL="457200" lvl="0" indent="-317500" algn="l" rtl="0">
              <a:lnSpc>
                <a:spcPct val="15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TensorFlow</a:t>
            </a:r>
            <a:endParaRPr sz="1400">
              <a:solidFill>
                <a:srgbClr val="000000"/>
              </a:solidFill>
              <a:latin typeface="Times New Roman"/>
              <a:ea typeface="Times New Roman"/>
              <a:cs typeface="Times New Roman"/>
              <a:sym typeface="Times New Roman"/>
            </a:endParaRPr>
          </a:p>
          <a:p>
            <a:pPr marL="457200" lvl="0" indent="0" algn="l" rtl="0">
              <a:lnSpc>
                <a:spcPct val="150000"/>
              </a:lnSpc>
              <a:spcBef>
                <a:spcPts val="1600"/>
              </a:spcBef>
              <a:spcAft>
                <a:spcPts val="1600"/>
              </a:spcAft>
              <a:buSzPts val="1300"/>
              <a:buNone/>
            </a:pPr>
            <a:endParaRPr sz="1400">
              <a:solidFill>
                <a:srgbClr val="000000"/>
              </a:solidFill>
              <a:latin typeface="Times New Roman"/>
              <a:ea typeface="Times New Roman"/>
              <a:cs typeface="Times New Roman"/>
              <a:sym typeface="Times New Roman"/>
            </a:endParaRPr>
          </a:p>
        </p:txBody>
      </p:sp>
      <p:sp>
        <p:nvSpPr>
          <p:cNvPr id="107" name="Google Shape;10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0" y="500925"/>
            <a:ext cx="4329900" cy="250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800"/>
              <a:t>Mechanical Design</a:t>
            </a:r>
            <a:endParaRPr sz="3800"/>
          </a:p>
        </p:txBody>
      </p:sp>
      <p:pic>
        <p:nvPicPr>
          <p:cNvPr id="113" name="Google Shape;113;p19"/>
          <p:cNvPicPr preferRelativeResize="0"/>
          <p:nvPr/>
        </p:nvPicPr>
        <p:blipFill rotWithShape="1">
          <a:blip r:embed="rId3">
            <a:alphaModFix/>
          </a:blip>
          <a:srcRect/>
          <a:stretch/>
        </p:blipFill>
        <p:spPr>
          <a:xfrm>
            <a:off x="4783575" y="1976825"/>
            <a:ext cx="3706499" cy="2272600"/>
          </a:xfrm>
          <a:prstGeom prst="rect">
            <a:avLst/>
          </a:prstGeom>
          <a:noFill/>
          <a:ln>
            <a:noFill/>
          </a:ln>
        </p:spPr>
      </p:pic>
      <p:sp>
        <p:nvSpPr>
          <p:cNvPr id="114" name="Google Shape;114;p19"/>
          <p:cNvSpPr txBox="1"/>
          <p:nvPr/>
        </p:nvSpPr>
        <p:spPr>
          <a:xfrm>
            <a:off x="552525" y="4249425"/>
            <a:ext cx="3134400" cy="5928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1200"/>
              </a:spcBef>
              <a:spcAft>
                <a:spcPts val="0"/>
              </a:spcAft>
              <a:buClr>
                <a:srgbClr val="000000"/>
              </a:buClr>
              <a:buSzPts val="1400"/>
              <a:buFont typeface="Arial"/>
              <a:buNone/>
            </a:pPr>
            <a:r>
              <a:rPr lang="en" sz="1100" b="0" i="0" u="none" strike="noStrike" cap="none">
                <a:solidFill>
                  <a:schemeClr val="lt1"/>
                </a:solidFill>
                <a:latin typeface="Roboto"/>
                <a:ea typeface="Roboto"/>
                <a:cs typeface="Roboto"/>
                <a:sym typeface="Roboto"/>
              </a:rPr>
              <a:t>Figure 3.1: CAD (Solidworks Model)</a:t>
            </a:r>
            <a:endParaRPr>
              <a:solidFill>
                <a:schemeClr val="lt1"/>
              </a:solidFill>
              <a:latin typeface="Roboto"/>
              <a:ea typeface="Roboto"/>
              <a:cs typeface="Roboto"/>
              <a:sym typeface="Roboto"/>
            </a:endParaRPr>
          </a:p>
        </p:txBody>
      </p:sp>
      <p:sp>
        <p:nvSpPr>
          <p:cNvPr id="115" name="Google Shape;115;p19"/>
          <p:cNvSpPr txBox="1"/>
          <p:nvPr/>
        </p:nvSpPr>
        <p:spPr>
          <a:xfrm>
            <a:off x="5163625" y="4249425"/>
            <a:ext cx="3425700" cy="5928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1200"/>
              </a:spcBef>
              <a:spcAft>
                <a:spcPts val="0"/>
              </a:spcAft>
              <a:buClr>
                <a:srgbClr val="000000"/>
              </a:buClr>
              <a:buSzPts val="1400"/>
              <a:buFont typeface="Arial"/>
              <a:buNone/>
            </a:pPr>
            <a:r>
              <a:rPr lang="en" sz="1100" b="0" i="0" u="none" strike="noStrike" cap="none">
                <a:solidFill>
                  <a:srgbClr val="000000"/>
                </a:solidFill>
                <a:latin typeface="Roboto"/>
                <a:ea typeface="Roboto"/>
                <a:cs typeface="Roboto"/>
                <a:sym typeface="Roboto"/>
              </a:rPr>
              <a:t>Fig 3.4: Differential Drive System [57]</a:t>
            </a:r>
            <a:endParaRPr sz="1100" b="0" i="0" u="none" strike="noStrike" cap="none">
              <a:solidFill>
                <a:srgbClr val="000000"/>
              </a:solidFill>
              <a:latin typeface="Roboto"/>
              <a:ea typeface="Roboto"/>
              <a:cs typeface="Roboto"/>
              <a:sym typeface="Roboto"/>
            </a:endParaRPr>
          </a:p>
          <a:p>
            <a:pPr marL="0" marR="0" lvl="0" indent="0" algn="l" rtl="0">
              <a:lnSpc>
                <a:spcPct val="100000"/>
              </a:lnSpc>
              <a:spcBef>
                <a:spcPts val="120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16" name="Google Shape;116;p19"/>
          <p:cNvSpPr txBox="1"/>
          <p:nvPr/>
        </p:nvSpPr>
        <p:spPr>
          <a:xfrm>
            <a:off x="4768275" y="401825"/>
            <a:ext cx="3737100" cy="13260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rgbClr val="000000"/>
              </a:buClr>
              <a:buSzPts val="2000"/>
              <a:buFont typeface="Times New Roman"/>
              <a:buChar char="●"/>
            </a:pPr>
            <a:r>
              <a:rPr lang="en" sz="2000" b="0" i="0" u="none" strike="noStrike" cap="none">
                <a:solidFill>
                  <a:srgbClr val="000000"/>
                </a:solidFill>
                <a:latin typeface="Times New Roman"/>
                <a:ea typeface="Times New Roman"/>
                <a:cs typeface="Times New Roman"/>
                <a:sym typeface="Times New Roman"/>
              </a:rPr>
              <a:t>Differential Drive System</a:t>
            </a:r>
            <a:endParaRPr sz="2000" b="0" i="0" u="none" strike="noStrike" cap="none">
              <a:solidFill>
                <a:srgbClr val="000000"/>
              </a:solidFill>
              <a:latin typeface="Times New Roman"/>
              <a:ea typeface="Times New Roman"/>
              <a:cs typeface="Times New Roman"/>
              <a:sym typeface="Times New Roman"/>
            </a:endParaRPr>
          </a:p>
          <a:p>
            <a:pPr marL="457200" marR="0" lvl="0" indent="-355600" algn="l" rtl="0">
              <a:lnSpc>
                <a:spcPct val="100000"/>
              </a:lnSpc>
              <a:spcBef>
                <a:spcPts val="0"/>
              </a:spcBef>
              <a:spcAft>
                <a:spcPts val="0"/>
              </a:spcAft>
              <a:buClr>
                <a:srgbClr val="000000"/>
              </a:buClr>
              <a:buSzPts val="2000"/>
              <a:buFont typeface="Roboto"/>
              <a:buChar char="●"/>
            </a:pPr>
            <a:r>
              <a:rPr lang="en" sz="2000" b="0" i="0" u="none" strike="noStrike" cap="none">
                <a:solidFill>
                  <a:srgbClr val="000000"/>
                </a:solidFill>
                <a:latin typeface="Times New Roman"/>
                <a:ea typeface="Times New Roman"/>
                <a:cs typeface="Times New Roman"/>
                <a:sym typeface="Times New Roman"/>
              </a:rPr>
              <a:t>Ackermann Steering </a:t>
            </a:r>
            <a:endParaRPr sz="2000" b="0" i="0" u="none" strike="noStrike" cap="none">
              <a:solidFill>
                <a:srgbClr val="000000"/>
              </a:solidFill>
              <a:latin typeface="Times New Roman"/>
              <a:ea typeface="Times New Roman"/>
              <a:cs typeface="Times New Roman"/>
              <a:sym typeface="Times New Roman"/>
            </a:endParaRPr>
          </a:p>
          <a:p>
            <a:pPr marL="457200" marR="0" lvl="0" indent="-355600" algn="l" rtl="0">
              <a:lnSpc>
                <a:spcPct val="100000"/>
              </a:lnSpc>
              <a:spcBef>
                <a:spcPts val="0"/>
              </a:spcBef>
              <a:spcAft>
                <a:spcPts val="0"/>
              </a:spcAft>
              <a:buClr>
                <a:srgbClr val="000000"/>
              </a:buClr>
              <a:buSzPts val="2000"/>
              <a:buFont typeface="Times New Roman"/>
              <a:buChar char="●"/>
            </a:pPr>
            <a:r>
              <a:rPr lang="en" sz="2000" b="0" i="0" u="none" strike="noStrike" cap="none">
                <a:solidFill>
                  <a:srgbClr val="000000"/>
                </a:solidFill>
                <a:latin typeface="Times New Roman"/>
                <a:ea typeface="Times New Roman"/>
                <a:cs typeface="Times New Roman"/>
                <a:sym typeface="Times New Roman"/>
              </a:rPr>
              <a:t>Four Wheeled Omni Robot </a:t>
            </a:r>
            <a:endParaRPr sz="2000" b="0" i="0" u="none" strike="noStrike" cap="none">
              <a:solidFill>
                <a:srgbClr val="000000"/>
              </a:solidFill>
              <a:latin typeface="Times New Roman"/>
              <a:ea typeface="Times New Roman"/>
              <a:cs typeface="Times New Roman"/>
              <a:sym typeface="Times New Roman"/>
            </a:endParaRPr>
          </a:p>
        </p:txBody>
      </p:sp>
      <p:sp>
        <p:nvSpPr>
          <p:cNvPr id="117" name="Google Shape;11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7</a:t>
            </a:fld>
            <a:endParaRPr/>
          </a:p>
        </p:txBody>
      </p:sp>
      <p:pic>
        <p:nvPicPr>
          <p:cNvPr id="118" name="Google Shape;118;p19"/>
          <p:cNvPicPr preferRelativeResize="0"/>
          <p:nvPr/>
        </p:nvPicPr>
        <p:blipFill>
          <a:blip r:embed="rId4">
            <a:alphaModFix/>
          </a:blip>
          <a:stretch>
            <a:fillRect/>
          </a:stretch>
        </p:blipFill>
        <p:spPr>
          <a:xfrm>
            <a:off x="307237" y="1976825"/>
            <a:ext cx="3825881" cy="22725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0"/>
          <p:cNvPicPr preferRelativeResize="0"/>
          <p:nvPr/>
        </p:nvPicPr>
        <p:blipFill rotWithShape="1">
          <a:blip r:embed="rId3">
            <a:alphaModFix/>
          </a:blip>
          <a:srcRect/>
          <a:stretch/>
        </p:blipFill>
        <p:spPr>
          <a:xfrm>
            <a:off x="0" y="0"/>
            <a:ext cx="9143999" cy="5143500"/>
          </a:xfrm>
          <a:prstGeom prst="rect">
            <a:avLst/>
          </a:prstGeom>
          <a:noFill/>
          <a:ln>
            <a:noFill/>
          </a:ln>
        </p:spPr>
      </p:pic>
      <p:sp>
        <p:nvSpPr>
          <p:cNvPr id="124" name="Google Shape;124;p20"/>
          <p:cNvSpPr txBox="1"/>
          <p:nvPr/>
        </p:nvSpPr>
        <p:spPr>
          <a:xfrm>
            <a:off x="5125500" y="4552200"/>
            <a:ext cx="4018500" cy="5913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1200"/>
              </a:spcBef>
              <a:spcAft>
                <a:spcPts val="0"/>
              </a:spcAft>
              <a:buClr>
                <a:srgbClr val="000000"/>
              </a:buClr>
              <a:buSzPts val="1400"/>
              <a:buFont typeface="Arial"/>
              <a:buNone/>
            </a:pPr>
            <a:r>
              <a:rPr lang="en" sz="1100" b="0" i="0" u="none" strike="noStrike" cap="none">
                <a:solidFill>
                  <a:srgbClr val="000000"/>
                </a:solidFill>
                <a:latin typeface="Roboto"/>
                <a:ea typeface="Roboto"/>
                <a:cs typeface="Roboto"/>
                <a:sym typeface="Roboto"/>
              </a:rPr>
              <a:t>Fig.3.2: Sample URDF model [59]</a:t>
            </a:r>
            <a:endParaRPr sz="1100" b="0" i="0" u="none" strike="noStrike" cap="none">
              <a:solidFill>
                <a:srgbClr val="000000"/>
              </a:solidFill>
              <a:latin typeface="Roboto"/>
              <a:ea typeface="Roboto"/>
              <a:cs typeface="Roboto"/>
              <a:sym typeface="Roboto"/>
            </a:endParaRPr>
          </a:p>
          <a:p>
            <a:pPr marL="0" marR="0" lvl="0" indent="0" algn="l" rtl="0">
              <a:lnSpc>
                <a:spcPct val="100000"/>
              </a:lnSpc>
              <a:spcBef>
                <a:spcPts val="120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5" name="Google Shape;125;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442300" y="1736550"/>
            <a:ext cx="3706500" cy="250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Modelling and Simulation</a:t>
            </a:r>
            <a:endParaRPr/>
          </a:p>
        </p:txBody>
      </p:sp>
      <p:sp>
        <p:nvSpPr>
          <p:cNvPr id="131" name="Google Shape;131;p21"/>
          <p:cNvSpPr txBox="1">
            <a:spLocks noGrp="1"/>
          </p:cNvSpPr>
          <p:nvPr>
            <p:ph type="body" idx="1"/>
          </p:nvPr>
        </p:nvSpPr>
        <p:spPr>
          <a:xfrm>
            <a:off x="4572000" y="173725"/>
            <a:ext cx="4166400" cy="44895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Font typeface="Times New Roman"/>
              <a:buChar char="●"/>
            </a:pPr>
            <a:r>
              <a:rPr lang="en" sz="1400">
                <a:latin typeface="Times New Roman"/>
                <a:ea typeface="Times New Roman"/>
                <a:cs typeface="Times New Roman"/>
                <a:sym typeface="Times New Roman"/>
              </a:rPr>
              <a:t>Modelling &amp; simulation are the major parts of scientific and engineering processes, especially in industries wherein heavy amount of resource might get wasted due to faulty systems.</a:t>
            </a:r>
            <a:endParaRPr sz="1400">
              <a:latin typeface="Times New Roman"/>
              <a:ea typeface="Times New Roman"/>
              <a:cs typeface="Times New Roman"/>
              <a:sym typeface="Times New Roman"/>
            </a:endParaRPr>
          </a:p>
          <a:p>
            <a:pPr marL="457200" lvl="0" indent="0" algn="just" rtl="0">
              <a:spcBef>
                <a:spcPts val="0"/>
              </a:spcBef>
              <a:spcAft>
                <a:spcPts val="0"/>
              </a:spcAft>
              <a:buNone/>
            </a:pPr>
            <a:endParaRPr sz="1400">
              <a:latin typeface="Times New Roman"/>
              <a:ea typeface="Times New Roman"/>
              <a:cs typeface="Times New Roman"/>
              <a:sym typeface="Times New Roman"/>
            </a:endParaRPr>
          </a:p>
          <a:p>
            <a:pPr marL="457200" lvl="0" indent="-317500" algn="just" rtl="0">
              <a:spcBef>
                <a:spcPts val="0"/>
              </a:spcBef>
              <a:spcAft>
                <a:spcPts val="0"/>
              </a:spcAft>
              <a:buSzPts val="1400"/>
              <a:buFont typeface="Times New Roman"/>
              <a:buChar char="●"/>
            </a:pPr>
            <a:r>
              <a:rPr lang="en" sz="1400">
                <a:latin typeface="Times New Roman"/>
                <a:ea typeface="Times New Roman"/>
                <a:cs typeface="Times New Roman"/>
                <a:sym typeface="Times New Roman"/>
              </a:rPr>
              <a:t>They play an important role in the performance analysis and in the development of advanced control algorithms for robotic systems.</a:t>
            </a:r>
            <a:endParaRPr sz="1400">
              <a:latin typeface="Times New Roman"/>
              <a:ea typeface="Times New Roman"/>
              <a:cs typeface="Times New Roman"/>
              <a:sym typeface="Times New Roman"/>
            </a:endParaRPr>
          </a:p>
          <a:p>
            <a:pPr marL="457200" lvl="0" indent="0" algn="just" rtl="0">
              <a:spcBef>
                <a:spcPts val="0"/>
              </a:spcBef>
              <a:spcAft>
                <a:spcPts val="0"/>
              </a:spcAft>
              <a:buNone/>
            </a:pPr>
            <a:endParaRPr sz="1400">
              <a:latin typeface="Times New Roman"/>
              <a:ea typeface="Times New Roman"/>
              <a:cs typeface="Times New Roman"/>
              <a:sym typeface="Times New Roman"/>
            </a:endParaRPr>
          </a:p>
          <a:p>
            <a:pPr marL="457200" lvl="0" indent="-317500" algn="just" rtl="0">
              <a:spcBef>
                <a:spcPts val="0"/>
              </a:spcBef>
              <a:spcAft>
                <a:spcPts val="0"/>
              </a:spcAft>
              <a:buSzPts val="1400"/>
              <a:buFont typeface="Times New Roman"/>
              <a:buChar char="●"/>
            </a:pPr>
            <a:r>
              <a:rPr lang="en" sz="1400">
                <a:latin typeface="Times New Roman"/>
                <a:ea typeface="Times New Roman"/>
                <a:cs typeface="Times New Roman"/>
                <a:sym typeface="Times New Roman"/>
              </a:rPr>
              <a:t>Simulation can be used as a tool to develop virtual environments for training operators as well as an educational tool for teaching and learning the basic concepts of robotic systems.</a:t>
            </a:r>
            <a:endParaRPr sz="1400">
              <a:latin typeface="Times New Roman"/>
              <a:ea typeface="Times New Roman"/>
              <a:cs typeface="Times New Roman"/>
              <a:sym typeface="Times New Roman"/>
            </a:endParaRPr>
          </a:p>
          <a:p>
            <a:pPr marL="457200" lvl="0" indent="0" algn="just" rtl="0">
              <a:spcBef>
                <a:spcPts val="0"/>
              </a:spcBef>
              <a:spcAft>
                <a:spcPts val="0"/>
              </a:spcAft>
              <a:buNone/>
            </a:pPr>
            <a:endParaRPr sz="1400">
              <a:latin typeface="Times New Roman"/>
              <a:ea typeface="Times New Roman"/>
              <a:cs typeface="Times New Roman"/>
              <a:sym typeface="Times New Roman"/>
            </a:endParaRPr>
          </a:p>
          <a:p>
            <a:pPr marL="457200" lvl="0" indent="-317500" algn="just" rtl="0">
              <a:spcBef>
                <a:spcPts val="0"/>
              </a:spcBef>
              <a:spcAft>
                <a:spcPts val="0"/>
              </a:spcAft>
              <a:buSzPts val="1400"/>
              <a:buFont typeface="Times New Roman"/>
              <a:buChar char="●"/>
            </a:pPr>
            <a:r>
              <a:rPr lang="en" sz="1400">
                <a:latin typeface="Times New Roman"/>
                <a:ea typeface="Times New Roman"/>
                <a:cs typeface="Times New Roman"/>
                <a:sym typeface="Times New Roman"/>
              </a:rPr>
              <a:t>Simulation provides low cost means of testing and experimentation, and makes controlling disturbances much easier compared with using real robotic systems.</a:t>
            </a:r>
            <a:endParaRPr sz="14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32" name="Google Shape;13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6EF187E0F7F164FA6EA7C2D9E243D60" ma:contentTypeVersion="4" ma:contentTypeDescription="Create a new document." ma:contentTypeScope="" ma:versionID="f6f419cf8b26b0439323ed8c92811057">
  <xsd:schema xmlns:xsd="http://www.w3.org/2001/XMLSchema" xmlns:xs="http://www.w3.org/2001/XMLSchema" xmlns:p="http://schemas.microsoft.com/office/2006/metadata/properties" xmlns:ns2="8862934c-4835-46ac-818e-be27e4c14306" targetNamespace="http://schemas.microsoft.com/office/2006/metadata/properties" ma:root="true" ma:fieldsID="7000c1629bd5ef0ed1085df2547a5472" ns2:_="">
    <xsd:import namespace="8862934c-4835-46ac-818e-be27e4c1430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62934c-4835-46ac-818e-be27e4c143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08A01F-D71E-4C32-8565-E3153859900D}"/>
</file>

<file path=customXml/itemProps2.xml><?xml version="1.0" encoding="utf-8"?>
<ds:datastoreItem xmlns:ds="http://schemas.openxmlformats.org/officeDocument/2006/customXml" ds:itemID="{CC3EE3ED-8F98-4232-9CA2-08B1763729F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4AF2951-4E94-4AEE-85BB-2940C1E11D0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32</Slides>
  <Notes>32</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Paradigm</vt:lpstr>
      <vt:lpstr>Pothole Detection Robot using ROS and OpenCV/ Deep Learning</vt:lpstr>
      <vt:lpstr>OUTLINE</vt:lpstr>
      <vt:lpstr>Need of Pothole Detection Robot</vt:lpstr>
      <vt:lpstr>Need of Pothole Detection Robot</vt:lpstr>
      <vt:lpstr>Literature Survey  Pothole Detection and Surveys are being done by :-</vt:lpstr>
      <vt:lpstr>Technologies used in this project</vt:lpstr>
      <vt:lpstr>Mechanical Design</vt:lpstr>
      <vt:lpstr>PowerPoint Presentation</vt:lpstr>
      <vt:lpstr>Modelling and Simulation</vt:lpstr>
      <vt:lpstr>Gazebo &amp; ROS </vt:lpstr>
      <vt:lpstr> Simulation Environment  </vt:lpstr>
      <vt:lpstr> Simulation Environment  </vt:lpstr>
      <vt:lpstr>Physical Model Description </vt:lpstr>
      <vt:lpstr>Physical Model Description </vt:lpstr>
      <vt:lpstr>World Description  </vt:lpstr>
      <vt:lpstr>World Description  </vt:lpstr>
      <vt:lpstr>Vision Camera</vt:lpstr>
      <vt:lpstr>Vision Camera</vt:lpstr>
      <vt:lpstr>Deep Learning Approach   ResNet 34 </vt:lpstr>
      <vt:lpstr>Deep Learning Approach  ResNet 34, 50, 101 Proposed Approach  </vt:lpstr>
      <vt:lpstr>Deep Learning Approach  (Transfer Learning)  VGG vs ResNet 34</vt:lpstr>
      <vt:lpstr>Proposed Methods for Training ResNet as Base Model and Custom Layers at the end of the Model</vt:lpstr>
      <vt:lpstr>Comparison  </vt:lpstr>
      <vt:lpstr>Results</vt:lpstr>
      <vt:lpstr> Teleoperation  </vt:lpstr>
      <vt:lpstr>Model Accuracy &amp; Loss   </vt:lpstr>
      <vt:lpstr>Prediction   </vt:lpstr>
      <vt:lpstr>PowerPoint Presentation</vt:lpstr>
      <vt:lpstr>Demonstration</vt:lpstr>
      <vt:lpstr>Future Works </vt:lpstr>
      <vt:lpstr>REFERENCES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Pothole Detection Robot using ROS and OpenCV/ Deep Learning</dc:title>
  <cp:revision>1</cp:revision>
  <dcterms:modified xsi:type="dcterms:W3CDTF">2021-05-09T11:50:07Z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0x01010036EF187E0F7F164FA6EA7C2D9E243D60</vt:lpwstr>
  </property>
</Properties>
</file>